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25"/>
  </p:notesMasterIdLst>
  <p:sldIdLst>
    <p:sldId id="256" r:id="rId5"/>
    <p:sldId id="332" r:id="rId6"/>
    <p:sldId id="261" r:id="rId7"/>
    <p:sldId id="262" r:id="rId8"/>
    <p:sldId id="265" r:id="rId9"/>
    <p:sldId id="321" r:id="rId10"/>
    <p:sldId id="264" r:id="rId11"/>
    <p:sldId id="267" r:id="rId12"/>
    <p:sldId id="278" r:id="rId13"/>
    <p:sldId id="281" r:id="rId14"/>
    <p:sldId id="326" r:id="rId15"/>
    <p:sldId id="319" r:id="rId16"/>
    <p:sldId id="301" r:id="rId17"/>
    <p:sldId id="289" r:id="rId18"/>
    <p:sldId id="290" r:id="rId19"/>
    <p:sldId id="329" r:id="rId20"/>
    <p:sldId id="331" r:id="rId21"/>
    <p:sldId id="291" r:id="rId22"/>
    <p:sldId id="309" r:id="rId23"/>
    <p:sldId id="277" r:id="rId24"/>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6" userDrawn="1">
          <p15:clr>
            <a:srgbClr val="A4A3A4"/>
          </p15:clr>
        </p15:guide>
        <p15:guide id="2" pos="74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9D6127-0955-9F79-92E3-6CC5794A03D8}" name="Christina Salinas" initials="CS" userId="S::christina.salinas@iccbba.org::e3229791-5f62-4536-83cc-e0c74f6ccf14" providerId="AD"/>
  <p188:author id="{45881DCB-BFCC-D470-B10B-A5B85C92E5F3}" name="Beatriz Perez" initials="BP" userId="S::Beatriz.Perez@iccbba.org::86ff7178-c6cf-42bb-8631-7c46e1c6d8eb" providerId="AD"/>
  <p188:author id="{DC33D5F9-99C2-D325-5B42-88B06C13A4A3}" name="Robert Eich" initials="RE" userId="S::robert.eich@iccbba.org::a57cbf95-d056-4219-a1f8-3e849b047d6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7D7D"/>
    <a:srgbClr val="545454"/>
    <a:srgbClr val="425B76"/>
    <a:srgbClr val="3F3F3F"/>
    <a:srgbClr val="5AA2AF"/>
    <a:srgbClr val="50DCC7"/>
    <a:srgbClr val="064369"/>
    <a:srgbClr val="FDA2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586" autoAdjust="0"/>
  </p:normalViewPr>
  <p:slideViewPr>
    <p:cSldViewPr snapToGrid="0">
      <p:cViewPr varScale="1">
        <p:scale>
          <a:sx n="57" d="100"/>
          <a:sy n="57" d="100"/>
        </p:scale>
        <p:origin x="1440" y="66"/>
      </p:cViewPr>
      <p:guideLst>
        <p:guide orient="horz" pos="3936"/>
        <p:guide pos="7488"/>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48" tIns="49524" rIns="99048" bIns="49524" rtlCol="0"/>
          <a:lstStyle>
            <a:lvl1pPr algn="r">
              <a:defRPr sz="1300"/>
            </a:lvl1pPr>
          </a:lstStyle>
          <a:p>
            <a:fld id="{8C643E8C-5045-C846-B998-45936915BD5F}" type="datetimeFigureOut">
              <a:rPr lang="en-US" smtClean="0"/>
              <a:pPr/>
              <a:t>2/11/2025</a:t>
            </a:fld>
            <a:endParaRPr lang="en-US"/>
          </a:p>
        </p:txBody>
      </p:sp>
      <p:sp>
        <p:nvSpPr>
          <p:cNvPr id="4" name="Slide Image Placeholder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8"/>
            <a:ext cx="3078427" cy="513507"/>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8"/>
            <a:ext cx="3078427" cy="513507"/>
          </a:xfrm>
          <a:prstGeom prst="rect">
            <a:avLst/>
          </a:prstGeom>
        </p:spPr>
        <p:txBody>
          <a:bodyPr vert="horz" lIns="99048" tIns="49524" rIns="99048" bIns="49524" rtlCol="0" anchor="b"/>
          <a:lstStyle>
            <a:lvl1pPr algn="r">
              <a:defRPr sz="1300"/>
            </a:lvl1pPr>
          </a:lstStyle>
          <a:p>
            <a:fld id="{C169AC97-CD54-9340-B9E0-75AD9F29C0D4}" type="slidenum">
              <a:rPr lang="en-US" smtClean="0"/>
              <a:pPr/>
              <a:t>‹#›</a:t>
            </a:fld>
            <a:endParaRPr lang="en-US"/>
          </a:p>
        </p:txBody>
      </p:sp>
    </p:spTree>
    <p:extLst>
      <p:ext uri="{BB962C8B-B14F-4D97-AF65-F5344CB8AC3E}">
        <p14:creationId xmlns:p14="http://schemas.microsoft.com/office/powerpoint/2010/main" val="358614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69AC97-CD54-9340-B9E0-75AD9F29C0D4}" type="slidenum">
              <a:rPr lang="en-US" smtClean="0"/>
              <a:pPr/>
              <a:t>10</a:t>
            </a:fld>
            <a:endParaRPr lang="en-US"/>
          </a:p>
        </p:txBody>
      </p:sp>
    </p:spTree>
    <p:extLst>
      <p:ext uri="{BB962C8B-B14F-4D97-AF65-F5344CB8AC3E}">
        <p14:creationId xmlns:p14="http://schemas.microsoft.com/office/powerpoint/2010/main" val="1362453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10000"/>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12</a:t>
            </a:fld>
            <a:endParaRPr lang="en-US"/>
          </a:p>
        </p:txBody>
      </p:sp>
    </p:spTree>
    <p:extLst>
      <p:ext uri="{BB962C8B-B14F-4D97-AF65-F5344CB8AC3E}">
        <p14:creationId xmlns:p14="http://schemas.microsoft.com/office/powerpoint/2010/main" val="3024252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endParaRPr lang="it-IT" dirty="0"/>
          </a:p>
        </p:txBody>
      </p:sp>
      <p:sp>
        <p:nvSpPr>
          <p:cNvPr id="4" name="Segnaposto numero diapositiva 3"/>
          <p:cNvSpPr>
            <a:spLocks noGrp="1"/>
          </p:cNvSpPr>
          <p:nvPr>
            <p:ph type="sldNum" sz="quarter" idx="5"/>
          </p:nvPr>
        </p:nvSpPr>
        <p:spPr/>
        <p:txBody>
          <a:bodyPr/>
          <a:lstStyle/>
          <a:p>
            <a:fld id="{C169AC97-CD54-9340-B9E0-75AD9F29C0D4}" type="slidenum">
              <a:rPr lang="en-US" smtClean="0"/>
              <a:pPr/>
              <a:t>14</a:t>
            </a:fld>
            <a:endParaRPr lang="en-US"/>
          </a:p>
        </p:txBody>
      </p:sp>
    </p:spTree>
    <p:extLst>
      <p:ext uri="{BB962C8B-B14F-4D97-AF65-F5344CB8AC3E}">
        <p14:creationId xmlns:p14="http://schemas.microsoft.com/office/powerpoint/2010/main" val="2866235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b="0" dirty="0"/>
          </a:p>
        </p:txBody>
      </p:sp>
      <p:sp>
        <p:nvSpPr>
          <p:cNvPr id="4" name="Segnaposto numero diapositiva 3"/>
          <p:cNvSpPr>
            <a:spLocks noGrp="1"/>
          </p:cNvSpPr>
          <p:nvPr>
            <p:ph type="sldNum" sz="quarter" idx="5"/>
          </p:nvPr>
        </p:nvSpPr>
        <p:spPr/>
        <p:txBody>
          <a:bodyPr/>
          <a:lstStyle/>
          <a:p>
            <a:fld id="{C169AC97-CD54-9340-B9E0-75AD9F29C0D4}" type="slidenum">
              <a:rPr lang="en-US" smtClean="0"/>
              <a:pPr/>
              <a:t>15</a:t>
            </a:fld>
            <a:endParaRPr lang="en-US"/>
          </a:p>
        </p:txBody>
      </p:sp>
    </p:spTree>
    <p:extLst>
      <p:ext uri="{BB962C8B-B14F-4D97-AF65-F5344CB8AC3E}">
        <p14:creationId xmlns:p14="http://schemas.microsoft.com/office/powerpoint/2010/main" val="1682155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169AC97-CD54-9340-B9E0-75AD9F29C0D4}" type="slidenum">
              <a:rPr lang="en-US" smtClean="0"/>
              <a:pPr/>
              <a:t>18</a:t>
            </a:fld>
            <a:endParaRPr lang="en-US"/>
          </a:p>
        </p:txBody>
      </p:sp>
    </p:spTree>
    <p:extLst>
      <p:ext uri="{BB962C8B-B14F-4D97-AF65-F5344CB8AC3E}">
        <p14:creationId xmlns:p14="http://schemas.microsoft.com/office/powerpoint/2010/main" val="2188772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ltLang="it-IT" sz="1300"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a:bodyPr>
          <a:lstStyle/>
          <a:p>
            <a:endParaRPr lang="en-US" sz="1100"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ltLang="it-IT" dirty="0">
              <a:solidFill>
                <a:srgbClr val="1E2E7E"/>
              </a:solidFill>
              <a:cs typeface="Arial" panose="020B0604020202020204" pitchFamily="34" charset="0"/>
            </a:endParaRPr>
          </a:p>
        </p:txBody>
      </p:sp>
      <p:sp>
        <p:nvSpPr>
          <p:cNvPr id="4" name="Segnaposto numero diapositiva 3"/>
          <p:cNvSpPr>
            <a:spLocks noGrp="1"/>
          </p:cNvSpPr>
          <p:nvPr>
            <p:ph type="sldNum" sz="quarter" idx="10"/>
          </p:nvPr>
        </p:nvSpPr>
        <p:spPr/>
        <p:txBody>
          <a:bodyPr/>
          <a:lstStyle/>
          <a:p>
            <a:fld id="{C169AC97-CD54-9340-B9E0-75AD9F29C0D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C169AC97-CD54-9340-B9E0-75AD9F29C0D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a16="http://schemas.microsoft.com/office/drawing/2014/main" id="{43FC09F8-2B19-E5D6-1E08-343FCF0B1B59}"/>
              </a:ext>
            </a:extLst>
          </p:cNvPr>
          <p:cNvSpPr>
            <a:spLocks noGrp="1"/>
          </p:cNvSpPr>
          <p:nvPr>
            <p:ph type="body" sz="quarter" idx="13" hasCustomPrompt="1"/>
          </p:nvPr>
        </p:nvSpPr>
        <p:spPr>
          <a:xfrm>
            <a:off x="366049" y="1431638"/>
            <a:ext cx="11459901" cy="146695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4000" b="1" spc="200" baseline="0">
                <a:solidFill>
                  <a:srgbClr val="425B76"/>
                </a:solidFill>
                <a:latin typeface="Verdana" panose="020B0604030504040204" pitchFamily="34" charset="0"/>
                <a:ea typeface="Verdana" panose="020B0604030504040204" pitchFamily="34" charset="0"/>
              </a:defRPr>
            </a:lvl1pPr>
          </a:lstStyle>
          <a:p>
            <a:pPr lvl="0"/>
            <a:r>
              <a:rPr lang="en-US" dirty="0"/>
              <a:t>Presentation Name</a:t>
            </a:r>
          </a:p>
        </p:txBody>
      </p:sp>
      <p:sp>
        <p:nvSpPr>
          <p:cNvPr id="5" name="Text Placeholder 9">
            <a:extLst>
              <a:ext uri="{FF2B5EF4-FFF2-40B4-BE49-F238E27FC236}">
                <a16:creationId xmlns:a16="http://schemas.microsoft.com/office/drawing/2014/main" id="{1D54E59E-9D50-28C4-10CF-752FC7DFAFC4}"/>
              </a:ext>
            </a:extLst>
          </p:cNvPr>
          <p:cNvSpPr>
            <a:spLocks noGrp="1"/>
          </p:cNvSpPr>
          <p:nvPr>
            <p:ph type="body" sz="quarter" idx="16" hasCustomPrompt="1"/>
          </p:nvPr>
        </p:nvSpPr>
        <p:spPr>
          <a:xfrm>
            <a:off x="366048" y="3814619"/>
            <a:ext cx="11459902" cy="64654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lnSpc>
                <a:spcPct val="200000"/>
              </a:lnSpc>
              <a:buFont typeface="Arial" panose="020B0604020202020204" pitchFamily="34" charset="0"/>
              <a:buNone/>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 02</a:t>
            </a:r>
          </a:p>
        </p:txBody>
      </p:sp>
      <p:sp>
        <p:nvSpPr>
          <p:cNvPr id="2" name="Text Placeholder 9">
            <a:extLst>
              <a:ext uri="{FF2B5EF4-FFF2-40B4-BE49-F238E27FC236}">
                <a16:creationId xmlns:a16="http://schemas.microsoft.com/office/drawing/2014/main" id="{10E44807-EEAF-61EB-D63F-A116035FE99B}"/>
              </a:ext>
            </a:extLst>
          </p:cNvPr>
          <p:cNvSpPr>
            <a:spLocks noGrp="1"/>
          </p:cNvSpPr>
          <p:nvPr>
            <p:ph type="body" sz="quarter" idx="17" hasCustomPrompt="1"/>
          </p:nvPr>
        </p:nvSpPr>
        <p:spPr>
          <a:xfrm>
            <a:off x="366048" y="3083322"/>
            <a:ext cx="11459902" cy="54656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spc="200" baseline="0">
                <a:solidFill>
                  <a:srgbClr val="3F3F3F"/>
                </a:solidFill>
                <a:latin typeface="Verdana" panose="020B0604030504040204" pitchFamily="34" charset="0"/>
                <a:ea typeface="Verdana" panose="020B0604030504040204" pitchFamily="34" charset="0"/>
              </a:defRPr>
            </a:lvl1pPr>
          </a:lstStyle>
          <a:p>
            <a:pPr lvl="0"/>
            <a:r>
              <a:rPr lang="en-US" dirty="0"/>
              <a:t>Subtitle 01</a:t>
            </a:r>
          </a:p>
        </p:txBody>
      </p:sp>
    </p:spTree>
    <p:extLst>
      <p:ext uri="{BB962C8B-B14F-4D97-AF65-F5344CB8AC3E}">
        <p14:creationId xmlns:p14="http://schemas.microsoft.com/office/powerpoint/2010/main" val="1021255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a16="http://schemas.microsoft.com/office/drawing/2014/main" id="{26A2E5A8-9591-17D7-478C-DB07BD3FEF62}"/>
              </a:ext>
            </a:extLst>
          </p:cNvPr>
          <p:cNvSpPr>
            <a:spLocks noGrp="1"/>
          </p:cNvSpPr>
          <p:nvPr>
            <p:ph type="body" sz="quarter" idx="11" hasCustomPrompt="1"/>
          </p:nvPr>
        </p:nvSpPr>
        <p:spPr>
          <a:xfrm>
            <a:off x="361200" y="1106426"/>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a16="http://schemas.microsoft.com/office/drawing/2014/main" id="{5111B6B7-1B4B-2ED3-02CF-07241369375B}"/>
              </a:ext>
            </a:extLst>
          </p:cNvPr>
          <p:cNvSpPr>
            <a:spLocks noGrp="1"/>
          </p:cNvSpPr>
          <p:nvPr>
            <p:ph type="body" sz="quarter" idx="14" hasCustomPrompt="1"/>
          </p:nvPr>
        </p:nvSpPr>
        <p:spPr>
          <a:xfrm>
            <a:off x="8453858" y="1105514"/>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a:p>
            <a:pPr lvl="0"/>
            <a:endParaRPr lang="en-US" dirty="0"/>
          </a:p>
        </p:txBody>
      </p:sp>
      <p:sp>
        <p:nvSpPr>
          <p:cNvPr id="22" name="Text Placeholder 9">
            <a:extLst>
              <a:ext uri="{FF2B5EF4-FFF2-40B4-BE49-F238E27FC236}">
                <a16:creationId xmlns:a16="http://schemas.microsoft.com/office/drawing/2014/main" id="{7310D174-E463-C2C1-911C-8ED9C55C3F20}"/>
              </a:ext>
            </a:extLst>
          </p:cNvPr>
          <p:cNvSpPr>
            <a:spLocks noGrp="1"/>
          </p:cNvSpPr>
          <p:nvPr>
            <p:ph type="body" sz="quarter" idx="15" hasCustomPrompt="1"/>
          </p:nvPr>
        </p:nvSpPr>
        <p:spPr>
          <a:xfrm>
            <a:off x="4407529" y="1105513"/>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946283"/>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471652"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416426"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710614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a16="http://schemas.microsoft.com/office/drawing/2014/main" id="{26A2E5A8-9591-17D7-478C-DB07BD3FEF62}"/>
              </a:ext>
            </a:extLst>
          </p:cNvPr>
          <p:cNvSpPr>
            <a:spLocks noGrp="1"/>
          </p:cNvSpPr>
          <p:nvPr>
            <p:ph type="body" sz="quarter" idx="11" hasCustomPrompt="1"/>
          </p:nvPr>
        </p:nvSpPr>
        <p:spPr>
          <a:xfrm>
            <a:off x="361200" y="1106426"/>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a16="http://schemas.microsoft.com/office/drawing/2014/main" id="{5111B6B7-1B4B-2ED3-02CF-07241369375B}"/>
              </a:ext>
            </a:extLst>
          </p:cNvPr>
          <p:cNvSpPr>
            <a:spLocks noGrp="1"/>
          </p:cNvSpPr>
          <p:nvPr>
            <p:ph type="body" sz="quarter" idx="14" hasCustomPrompt="1"/>
          </p:nvPr>
        </p:nvSpPr>
        <p:spPr>
          <a:xfrm>
            <a:off x="8453858" y="1105514"/>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a:p>
            <a:pPr lvl="0"/>
            <a:endParaRPr lang="en-US" dirty="0"/>
          </a:p>
        </p:txBody>
      </p:sp>
      <p:sp>
        <p:nvSpPr>
          <p:cNvPr id="22" name="Text Placeholder 9">
            <a:extLst>
              <a:ext uri="{FF2B5EF4-FFF2-40B4-BE49-F238E27FC236}">
                <a16:creationId xmlns:a16="http://schemas.microsoft.com/office/drawing/2014/main" id="{7310D174-E463-C2C1-911C-8ED9C55C3F20}"/>
              </a:ext>
            </a:extLst>
          </p:cNvPr>
          <p:cNvSpPr>
            <a:spLocks noGrp="1"/>
          </p:cNvSpPr>
          <p:nvPr>
            <p:ph type="body" sz="quarter" idx="15" hasCustomPrompt="1"/>
          </p:nvPr>
        </p:nvSpPr>
        <p:spPr>
          <a:xfrm>
            <a:off x="4407529" y="1105513"/>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946283"/>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471652"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416426"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2858019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a16="http://schemas.microsoft.com/office/drawing/2014/main" id="{26A2E5A8-9591-17D7-478C-DB07BD3FEF62}"/>
              </a:ext>
            </a:extLst>
          </p:cNvPr>
          <p:cNvSpPr>
            <a:spLocks noGrp="1"/>
          </p:cNvSpPr>
          <p:nvPr>
            <p:ph type="body" sz="quarter" idx="11" hasCustomPrompt="1"/>
          </p:nvPr>
        </p:nvSpPr>
        <p:spPr>
          <a:xfrm>
            <a:off x="361200" y="1106426"/>
            <a:ext cx="3743562"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a16="http://schemas.microsoft.com/office/drawing/2014/main" id="{5111B6B7-1B4B-2ED3-02CF-07241369375B}"/>
              </a:ext>
            </a:extLst>
          </p:cNvPr>
          <p:cNvSpPr>
            <a:spLocks noGrp="1"/>
          </p:cNvSpPr>
          <p:nvPr>
            <p:ph type="body" sz="quarter" idx="14" hasCustomPrompt="1"/>
          </p:nvPr>
        </p:nvSpPr>
        <p:spPr>
          <a:xfrm>
            <a:off x="8097397" y="1105514"/>
            <a:ext cx="3715611"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2" name="Text Placeholder 9">
            <a:extLst>
              <a:ext uri="{FF2B5EF4-FFF2-40B4-BE49-F238E27FC236}">
                <a16:creationId xmlns:a16="http://schemas.microsoft.com/office/drawing/2014/main" id="{7310D174-E463-C2C1-911C-8ED9C55C3F20}"/>
              </a:ext>
            </a:extLst>
          </p:cNvPr>
          <p:cNvSpPr>
            <a:spLocks noGrp="1"/>
          </p:cNvSpPr>
          <p:nvPr>
            <p:ph type="body" sz="quarter" idx="15" hasCustomPrompt="1"/>
          </p:nvPr>
        </p:nvSpPr>
        <p:spPr>
          <a:xfrm>
            <a:off x="4185920" y="1105513"/>
            <a:ext cx="3830319"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946283"/>
            <a:ext cx="3743562" cy="403795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115191" y="1968200"/>
            <a:ext cx="3715611" cy="401603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185919" y="1968201"/>
            <a:ext cx="3830319" cy="4016038"/>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4141639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076346"/>
            <a:ext cx="3743562" cy="4907893"/>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115191" y="1076348"/>
            <a:ext cx="3715611" cy="490789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185919" y="1076346"/>
            <a:ext cx="3830319" cy="4907893"/>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3725083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a16="http://schemas.microsoft.com/office/drawing/2014/main" id="{43FC09F8-2B19-E5D6-1E08-343FCF0B1B59}"/>
              </a:ext>
            </a:extLst>
          </p:cNvPr>
          <p:cNvSpPr>
            <a:spLocks noGrp="1"/>
          </p:cNvSpPr>
          <p:nvPr>
            <p:ph type="body" sz="quarter" idx="13" hasCustomPrompt="1"/>
          </p:nvPr>
        </p:nvSpPr>
        <p:spPr>
          <a:xfrm>
            <a:off x="307225" y="88398"/>
            <a:ext cx="10176048" cy="69063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defRPr>
            </a:lvl1pPr>
          </a:lstStyle>
          <a:p>
            <a:pPr lvl="0"/>
            <a:r>
              <a:rPr lang="en-US" dirty="0"/>
              <a:t>Q&amp;A</a:t>
            </a:r>
          </a:p>
        </p:txBody>
      </p:sp>
      <p:sp>
        <p:nvSpPr>
          <p:cNvPr id="5" name="Text Placeholder 9">
            <a:extLst>
              <a:ext uri="{FF2B5EF4-FFF2-40B4-BE49-F238E27FC236}">
                <a16:creationId xmlns:a16="http://schemas.microsoft.com/office/drawing/2014/main" id="{1D54E59E-9D50-28C4-10CF-752FC7DFAFC4}"/>
              </a:ext>
            </a:extLst>
          </p:cNvPr>
          <p:cNvSpPr>
            <a:spLocks noGrp="1"/>
          </p:cNvSpPr>
          <p:nvPr>
            <p:ph type="body" sz="quarter" idx="16" hasCustomPrompt="1"/>
          </p:nvPr>
        </p:nvSpPr>
        <p:spPr>
          <a:xfrm>
            <a:off x="307225" y="941296"/>
            <a:ext cx="11459902" cy="497540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l">
              <a:lnSpc>
                <a:spcPct val="200000"/>
              </a:lnSpc>
              <a:buFont typeface="Arial" panose="020B0604020202020204" pitchFamily="34" charset="0"/>
              <a:buChar char="•"/>
              <a:defRPr sz="1600" b="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1723620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type 1 ( 1 column )" type="tx">
  <p:cSld name="Slide type 1 ( 1 column )">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415600" y="1199767"/>
            <a:ext cx="11360800" cy="1329200"/>
          </a:xfrm>
          <a:prstGeom prst="rect">
            <a:avLst/>
          </a:prstGeom>
        </p:spPr>
        <p:txBody>
          <a:bodyPr spcFirstLastPara="1" wrap="square" lIns="121897" tIns="121897" rIns="121897" bIns="121897" anchor="t" anchorCtr="0">
            <a:normAutofit/>
          </a:bodyPr>
          <a:lstStyle>
            <a:lvl1pPr marL="0" marR="0" lvl="0" indent="0" algn="l" rtl="0">
              <a:lnSpc>
                <a:spcPct val="100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4"/>
          <p:cNvSpPr txBox="1">
            <a:spLocks noGrp="1"/>
          </p:cNvSpPr>
          <p:nvPr>
            <p:ph type="body" idx="1"/>
          </p:nvPr>
        </p:nvSpPr>
        <p:spPr>
          <a:xfrm>
            <a:off x="415600" y="2640000"/>
            <a:ext cx="11360800" cy="3437200"/>
          </a:xfrm>
          <a:prstGeom prst="rect">
            <a:avLst/>
          </a:prstGeom>
        </p:spPr>
        <p:txBody>
          <a:bodyPr spcFirstLastPara="1" wrap="square" lIns="121897" tIns="121897" rIns="121897" bIns="121897"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7" name="Google Shape;27;p4"/>
          <p:cNvSpPr txBox="1">
            <a:spLocks noGrp="1"/>
          </p:cNvSpPr>
          <p:nvPr>
            <p:ph type="sldNum" idx="12"/>
          </p:nvPr>
        </p:nvSpPr>
        <p:spPr>
          <a:xfrm>
            <a:off x="11296611" y="6217623"/>
            <a:ext cx="731600" cy="524800"/>
          </a:xfrm>
          <a:prstGeom prst="rect">
            <a:avLst/>
          </a:prstGeom>
        </p:spPr>
        <p:txBody>
          <a:bodyPr spcFirstLastPara="1" wrap="square" lIns="121897" tIns="121897" rIns="121897" bIns="121897"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GB" smtClean="0"/>
              <a:pPr algn="r"/>
              <a:t>‹#›</a:t>
            </a:fld>
            <a:endParaRPr lang="en-GB" dirty="0"/>
          </a:p>
        </p:txBody>
      </p:sp>
      <p:pic>
        <p:nvPicPr>
          <p:cNvPr id="28" name="Google Shape;28;p4"/>
          <p:cNvPicPr preferRelativeResize="0"/>
          <p:nvPr/>
        </p:nvPicPr>
        <p:blipFill rotWithShape="1">
          <a:blip r:embed="rId2">
            <a:alphaModFix/>
          </a:blip>
          <a:srcRect t="39641" b="12"/>
          <a:stretch/>
        </p:blipFill>
        <p:spPr>
          <a:xfrm>
            <a:off x="0" y="0"/>
            <a:ext cx="6141200" cy="640767"/>
          </a:xfrm>
          <a:prstGeom prst="rect">
            <a:avLst/>
          </a:prstGeom>
          <a:noFill/>
          <a:ln>
            <a:noFill/>
          </a:ln>
        </p:spPr>
      </p:pic>
      <p:pic>
        <p:nvPicPr>
          <p:cNvPr id="29" name="Google Shape;29;p4"/>
          <p:cNvPicPr preferRelativeResize="0"/>
          <p:nvPr/>
        </p:nvPicPr>
        <p:blipFill>
          <a:blip r:embed="rId3">
            <a:alphaModFix/>
          </a:blip>
          <a:stretch>
            <a:fillRect/>
          </a:stretch>
        </p:blipFill>
        <p:spPr>
          <a:xfrm>
            <a:off x="415600" y="6271500"/>
            <a:ext cx="1905384" cy="400067"/>
          </a:xfrm>
          <a:prstGeom prst="rect">
            <a:avLst/>
          </a:prstGeom>
          <a:noFill/>
          <a:ln>
            <a:noFill/>
          </a:ln>
        </p:spPr>
      </p:pic>
      <p:pic>
        <p:nvPicPr>
          <p:cNvPr id="30" name="Google Shape;30;p4"/>
          <p:cNvPicPr preferRelativeResize="0"/>
          <p:nvPr/>
        </p:nvPicPr>
        <p:blipFill>
          <a:blip r:embed="rId4">
            <a:alphaModFix/>
          </a:blip>
          <a:stretch>
            <a:fillRect/>
          </a:stretch>
        </p:blipFill>
        <p:spPr>
          <a:xfrm>
            <a:off x="9520480" y="239667"/>
            <a:ext cx="2239523" cy="60033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530D08BD-C5E8-4D2E-9734-DFDDD78E1763}" type="datetimeFigureOut">
              <a:rPr lang="it-IT" smtClean="0"/>
              <a:pPr/>
              <a:t>11/02/2025</a:t>
            </a:fld>
            <a:endParaRPr lang="it-IT"/>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it-IT"/>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893D2CF9-E070-4EB9-9347-B01021AC5517}"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a16="http://schemas.microsoft.com/office/drawing/2014/main" id="{43FC09F8-2B19-E5D6-1E08-343FCF0B1B59}"/>
              </a:ext>
            </a:extLst>
          </p:cNvPr>
          <p:cNvSpPr>
            <a:spLocks noGrp="1"/>
          </p:cNvSpPr>
          <p:nvPr>
            <p:ph type="body" sz="quarter" idx="13" hasCustomPrompt="1"/>
          </p:nvPr>
        </p:nvSpPr>
        <p:spPr>
          <a:xfrm>
            <a:off x="307225" y="88398"/>
            <a:ext cx="10176048" cy="69063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defRPr>
            </a:lvl1pPr>
          </a:lstStyle>
          <a:p>
            <a:pPr lvl="0"/>
            <a:r>
              <a:rPr lang="en-US" dirty="0"/>
              <a:t>Topic Title</a:t>
            </a:r>
          </a:p>
        </p:txBody>
      </p:sp>
      <p:sp>
        <p:nvSpPr>
          <p:cNvPr id="5" name="Text Placeholder 9">
            <a:extLst>
              <a:ext uri="{FF2B5EF4-FFF2-40B4-BE49-F238E27FC236}">
                <a16:creationId xmlns:a16="http://schemas.microsoft.com/office/drawing/2014/main" id="{1D54E59E-9D50-28C4-10CF-752FC7DFAFC4}"/>
              </a:ext>
            </a:extLst>
          </p:cNvPr>
          <p:cNvSpPr>
            <a:spLocks noGrp="1"/>
          </p:cNvSpPr>
          <p:nvPr>
            <p:ph type="body" sz="quarter" idx="16" hasCustomPrompt="1"/>
          </p:nvPr>
        </p:nvSpPr>
        <p:spPr>
          <a:xfrm>
            <a:off x="307225" y="1542473"/>
            <a:ext cx="11459902" cy="437423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lnSpc>
                <a:spcPct val="200000"/>
              </a:lnSpc>
              <a:buFont typeface="Arial" panose="020B0604020202020204" pitchFamily="34" charset="0"/>
              <a:buNone/>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Body Copy Here</a:t>
            </a:r>
          </a:p>
        </p:txBody>
      </p:sp>
      <p:sp>
        <p:nvSpPr>
          <p:cNvPr id="2" name="Text Placeholder 9">
            <a:extLst>
              <a:ext uri="{FF2B5EF4-FFF2-40B4-BE49-F238E27FC236}">
                <a16:creationId xmlns:a16="http://schemas.microsoft.com/office/drawing/2014/main" id="{10E44807-EEAF-61EB-D63F-A116035FE99B}"/>
              </a:ext>
            </a:extLst>
          </p:cNvPr>
          <p:cNvSpPr>
            <a:spLocks noGrp="1"/>
          </p:cNvSpPr>
          <p:nvPr>
            <p:ph type="body" sz="quarter" idx="17" hasCustomPrompt="1"/>
          </p:nvPr>
        </p:nvSpPr>
        <p:spPr>
          <a:xfrm>
            <a:off x="307225" y="912776"/>
            <a:ext cx="11459902" cy="48191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spc="200" baseline="0">
                <a:solidFill>
                  <a:srgbClr val="3F3F3F"/>
                </a:solidFill>
                <a:latin typeface="Verdana" panose="020B0604030504040204" pitchFamily="34" charset="0"/>
                <a:ea typeface="Verdana" panose="020B0604030504040204" pitchFamily="34" charset="0"/>
              </a:defRPr>
            </a:lvl1pPr>
          </a:lstStyle>
          <a:p>
            <a:pPr lvl="0"/>
            <a:r>
              <a:rPr lang="en-US" dirty="0"/>
              <a:t>Subtitle</a:t>
            </a:r>
          </a:p>
        </p:txBody>
      </p:sp>
    </p:spTree>
    <p:extLst>
      <p:ext uri="{BB962C8B-B14F-4D97-AF65-F5344CB8AC3E}">
        <p14:creationId xmlns:p14="http://schemas.microsoft.com/office/powerpoint/2010/main" val="1233376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674935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3595796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2737546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3787128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6" y="956089"/>
            <a:ext cx="5216963"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6" y="1675855"/>
            <a:ext cx="5216961"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5224230"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207763" y="956089"/>
            <a:ext cx="501907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207763" y="1675855"/>
            <a:ext cx="501907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207763" y="2235315"/>
            <a:ext cx="501180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1723492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0007" y="132079"/>
            <a:ext cx="9704793" cy="53562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74547" y="940944"/>
            <a:ext cx="5216961"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1675854"/>
            <a:ext cx="5224230" cy="441078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200493" y="940944"/>
            <a:ext cx="501907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207763" y="1675854"/>
            <a:ext cx="5011808" cy="441078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1520457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0007" y="132079"/>
            <a:ext cx="9704793" cy="53562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924560"/>
            <a:ext cx="5224230" cy="516207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207763" y="924560"/>
            <a:ext cx="5011808" cy="516207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3822019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154029"/>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73" r:id="rId3"/>
    <p:sldLayoutId id="2147483681" r:id="rId4"/>
    <p:sldLayoutId id="2147483674" r:id="rId5"/>
    <p:sldLayoutId id="2147483682" r:id="rId6"/>
    <p:sldLayoutId id="2147483678" r:id="rId7"/>
    <p:sldLayoutId id="2147483679" r:id="rId8"/>
    <p:sldLayoutId id="2147483680" r:id="rId9"/>
    <p:sldLayoutId id="2147483667" r:id="rId10"/>
    <p:sldLayoutId id="2147483683" r:id="rId11"/>
    <p:sldLayoutId id="2147483676" r:id="rId12"/>
    <p:sldLayoutId id="2147483677" r:id="rId13"/>
    <p:sldLayoutId id="2147483671" r:id="rId14"/>
    <p:sldLayoutId id="2147483684" r:id="rId15"/>
    <p:sldLayoutId id="214748368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3014D0-2D5B-B920-6F3A-13B081192E2D}"/>
              </a:ext>
            </a:extLst>
          </p:cNvPr>
          <p:cNvSpPr>
            <a:spLocks noGrp="1"/>
          </p:cNvSpPr>
          <p:nvPr>
            <p:ph type="body" sz="quarter" idx="13"/>
          </p:nvPr>
        </p:nvSpPr>
        <p:spPr/>
        <p:txBody>
          <a:bodyPr/>
          <a:lstStyle/>
          <a:p>
            <a:r>
              <a:rPr lang="en-US" sz="3200" dirty="0"/>
              <a:t>Handling and processing errors impacting on MPHO safety and quality: </a:t>
            </a:r>
          </a:p>
          <a:p>
            <a:r>
              <a:rPr lang="en-US" sz="3200" dirty="0"/>
              <a:t>what does the NOTIFY LIBRARY show us?</a:t>
            </a:r>
          </a:p>
        </p:txBody>
      </p:sp>
      <p:sp>
        <p:nvSpPr>
          <p:cNvPr id="4" name="Text Placeholder 3">
            <a:extLst>
              <a:ext uri="{FF2B5EF4-FFF2-40B4-BE49-F238E27FC236}">
                <a16:creationId xmlns:a16="http://schemas.microsoft.com/office/drawing/2014/main" id="{259A99E1-8073-369C-291E-7BE925C8E62A}"/>
              </a:ext>
            </a:extLst>
          </p:cNvPr>
          <p:cNvSpPr>
            <a:spLocks noGrp="1"/>
          </p:cNvSpPr>
          <p:nvPr>
            <p:ph type="body" sz="quarter" idx="17"/>
          </p:nvPr>
        </p:nvSpPr>
        <p:spPr>
          <a:xfrm>
            <a:off x="366048" y="4325466"/>
            <a:ext cx="11459902" cy="546569"/>
          </a:xfrm>
        </p:spPr>
        <p:txBody>
          <a:bodyPr/>
          <a:lstStyle/>
          <a:p>
            <a:r>
              <a:rPr lang="en-US" dirty="0" err="1"/>
              <a:t>Evangelia</a:t>
            </a:r>
            <a:r>
              <a:rPr lang="en-US" dirty="0"/>
              <a:t> </a:t>
            </a:r>
            <a:r>
              <a:rPr lang="en-US" dirty="0" err="1"/>
              <a:t>Petrisli</a:t>
            </a:r>
            <a:endParaRPr lang="en-US" dirty="0"/>
          </a:p>
          <a:p>
            <a:r>
              <a:rPr lang="en-US" dirty="0"/>
              <a:t>on behalf of the Notify Team</a:t>
            </a:r>
          </a:p>
          <a:p>
            <a:r>
              <a:rPr lang="en-US" dirty="0"/>
              <a:t>Forum30 – The MPHO Safety and Traceability Summit</a:t>
            </a:r>
          </a:p>
          <a:p>
            <a:r>
              <a:rPr lang="en-US" dirty="0"/>
              <a:t>14-15 November 2024</a:t>
            </a:r>
          </a:p>
          <a:p>
            <a:r>
              <a:rPr lang="en-US" dirty="0"/>
              <a:t>Rome, Italy</a:t>
            </a:r>
          </a:p>
          <a:p>
            <a:endParaRPr lang="en-US" dirty="0"/>
          </a:p>
        </p:txBody>
      </p:sp>
    </p:spTree>
    <p:extLst>
      <p:ext uri="{BB962C8B-B14F-4D97-AF65-F5344CB8AC3E}">
        <p14:creationId xmlns:p14="http://schemas.microsoft.com/office/powerpoint/2010/main" val="4157407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259725" y="254648"/>
            <a:ext cx="10176048" cy="690635"/>
          </a:xfrm>
        </p:spPr>
        <p:txBody>
          <a:bodyPr/>
          <a:lstStyle/>
          <a:p>
            <a:r>
              <a:rPr lang="en-US" dirty="0">
                <a:solidFill>
                  <a:schemeClr val="tx1"/>
                </a:solidFill>
              </a:rPr>
              <a:t>NOTIFY Library’s content</a:t>
            </a:r>
          </a:p>
        </p:txBody>
      </p:sp>
      <p:sp>
        <p:nvSpPr>
          <p:cNvPr id="5" name="CasellaDiTesto 4"/>
          <p:cNvSpPr txBox="1"/>
          <p:nvPr/>
        </p:nvSpPr>
        <p:spPr>
          <a:xfrm>
            <a:off x="9952515" y="6003340"/>
            <a:ext cx="2170787" cy="246221"/>
          </a:xfrm>
          <a:prstGeom prst="rect">
            <a:avLst/>
          </a:prstGeom>
          <a:noFill/>
        </p:spPr>
        <p:txBody>
          <a:bodyPr wrap="none" rtlCol="0">
            <a:spAutoFit/>
          </a:bodyPr>
          <a:lstStyle/>
          <a:p>
            <a:r>
              <a:rPr lang="it-IT" sz="1000" i="1" dirty="0">
                <a:solidFill>
                  <a:schemeClr val="tx2"/>
                </a:solidFill>
                <a:latin typeface="Verdana" pitchFamily="34" charset="0"/>
                <a:ea typeface="Verdana" pitchFamily="34" charset="0"/>
              </a:rPr>
              <a:t>Last update: </a:t>
            </a:r>
            <a:r>
              <a:rPr lang="it-IT" sz="1000" i="1" dirty="0" err="1">
                <a:solidFill>
                  <a:schemeClr val="tx2"/>
                </a:solidFill>
                <a:latin typeface="Verdana" pitchFamily="34" charset="0"/>
                <a:ea typeface="Verdana" pitchFamily="34" charset="0"/>
              </a:rPr>
              <a:t>October</a:t>
            </a:r>
            <a:r>
              <a:rPr lang="it-IT" sz="1000" i="1" dirty="0">
                <a:solidFill>
                  <a:schemeClr val="tx2"/>
                </a:solidFill>
                <a:latin typeface="Verdana" pitchFamily="34" charset="0"/>
                <a:ea typeface="Verdana" pitchFamily="34" charset="0"/>
              </a:rPr>
              <a:t> 30, 2024</a:t>
            </a:r>
          </a:p>
        </p:txBody>
      </p:sp>
      <p:pic>
        <p:nvPicPr>
          <p:cNvPr id="1027" name="Picture 3"/>
          <p:cNvPicPr>
            <a:picLocks noChangeAspect="1" noChangeArrowheads="1"/>
          </p:cNvPicPr>
          <p:nvPr/>
        </p:nvPicPr>
        <p:blipFill>
          <a:blip r:embed="rId3"/>
          <a:srcRect/>
          <a:stretch>
            <a:fillRect/>
          </a:stretch>
        </p:blipFill>
        <p:spPr bwMode="auto">
          <a:xfrm>
            <a:off x="6189137" y="1828647"/>
            <a:ext cx="5033617" cy="3034902"/>
          </a:xfrm>
          <a:prstGeom prst="rect">
            <a:avLst/>
          </a:prstGeom>
          <a:ln>
            <a:headEnd/>
            <a:tailEnd/>
          </a:ln>
        </p:spPr>
        <p:style>
          <a:lnRef idx="2">
            <a:schemeClr val="accent1"/>
          </a:lnRef>
          <a:fillRef idx="1">
            <a:schemeClr val="lt1"/>
          </a:fillRef>
          <a:effectRef idx="0">
            <a:schemeClr val="accent1"/>
          </a:effectRef>
          <a:fontRef idx="minor">
            <a:schemeClr val="dk1"/>
          </a:fontRef>
        </p:style>
      </p:pic>
      <p:sp>
        <p:nvSpPr>
          <p:cNvPr id="15" name="CasellaDiTesto 16"/>
          <p:cNvSpPr txBox="1">
            <a:spLocks/>
          </p:cNvSpPr>
          <p:nvPr/>
        </p:nvSpPr>
        <p:spPr>
          <a:xfrm>
            <a:off x="2245202" y="1097488"/>
            <a:ext cx="7270944" cy="341632"/>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sz="1800" spc="200" dirty="0">
                <a:solidFill>
                  <a:schemeClr val="tx1"/>
                </a:solidFill>
                <a:latin typeface="Verdana" panose="020B0604030504040204" pitchFamily="34" charset="0"/>
                <a:ea typeface="Verdana" panose="020B0604030504040204" pitchFamily="34" charset="0"/>
              </a:rPr>
              <a:t>1,953 </a:t>
            </a:r>
            <a:r>
              <a:rPr lang="it-IT" sz="1800" spc="200" dirty="0" err="1">
                <a:solidFill>
                  <a:schemeClr val="tx1"/>
                </a:solidFill>
                <a:latin typeface="Verdana" panose="020B0604030504040204" pitchFamily="34" charset="0"/>
                <a:ea typeface="Verdana" panose="020B0604030504040204" pitchFamily="34" charset="0"/>
              </a:rPr>
              <a:t>Notify</a:t>
            </a:r>
            <a:r>
              <a:rPr lang="it-IT" sz="1800" spc="200" dirty="0">
                <a:solidFill>
                  <a:schemeClr val="tx1"/>
                </a:solidFill>
                <a:latin typeface="Verdana" panose="020B0604030504040204" pitchFamily="34" charset="0"/>
                <a:ea typeface="Verdana" panose="020B0604030504040204" pitchFamily="34" charset="0"/>
              </a:rPr>
              <a:t> </a:t>
            </a:r>
            <a:r>
              <a:rPr lang="it-IT" sz="1800" spc="200" dirty="0" err="1">
                <a:solidFill>
                  <a:schemeClr val="tx1"/>
                </a:solidFill>
                <a:latin typeface="Verdana" panose="020B0604030504040204" pitchFamily="34" charset="0"/>
                <a:ea typeface="Verdana" panose="020B0604030504040204" pitchFamily="34" charset="0"/>
              </a:rPr>
              <a:t>records</a:t>
            </a:r>
            <a:r>
              <a:rPr lang="it-IT" sz="1800" spc="200" dirty="0">
                <a:solidFill>
                  <a:schemeClr val="tx1"/>
                </a:solidFill>
                <a:latin typeface="Verdana" panose="020B0604030504040204" pitchFamily="34" charset="0"/>
                <a:ea typeface="Verdana" panose="020B0604030504040204" pitchFamily="34" charset="0"/>
              </a:rPr>
              <a:t>; 2,860 </a:t>
            </a:r>
            <a:r>
              <a:rPr lang="it-IT" sz="1800" spc="200" dirty="0" err="1">
                <a:solidFill>
                  <a:schemeClr val="tx1"/>
                </a:solidFill>
                <a:latin typeface="Verdana" panose="020B0604030504040204" pitchFamily="34" charset="0"/>
                <a:ea typeface="Verdana" panose="020B0604030504040204" pitchFamily="34" charset="0"/>
              </a:rPr>
              <a:t>references</a:t>
            </a:r>
            <a:r>
              <a:rPr lang="it-IT" sz="1800" spc="200" dirty="0">
                <a:solidFill>
                  <a:schemeClr val="tx1"/>
                </a:solidFill>
                <a:latin typeface="Verdana" panose="020B0604030504040204" pitchFamily="34" charset="0"/>
                <a:ea typeface="Verdana" panose="020B0604030504040204" pitchFamily="34" charset="0"/>
              </a:rPr>
              <a:t> </a:t>
            </a:r>
            <a:r>
              <a:rPr lang="it-IT" sz="1800" spc="200" dirty="0" err="1">
                <a:solidFill>
                  <a:schemeClr val="tx1"/>
                </a:solidFill>
                <a:latin typeface="Verdana" panose="020B0604030504040204" pitchFamily="34" charset="0"/>
                <a:ea typeface="Verdana" panose="020B0604030504040204" pitchFamily="34" charset="0"/>
              </a:rPr>
              <a:t>indexed</a:t>
            </a:r>
            <a:endParaRPr lang="it-IT" sz="1800" spc="200" dirty="0">
              <a:solidFill>
                <a:schemeClr val="tx1"/>
              </a:solidFill>
              <a:latin typeface="Verdana" panose="020B0604030504040204" pitchFamily="34" charset="0"/>
              <a:ea typeface="Verdana" panose="020B0604030504040204" pitchFamily="34" charset="0"/>
            </a:endParaRPr>
          </a:p>
        </p:txBody>
      </p:sp>
      <p:pic>
        <p:nvPicPr>
          <p:cNvPr id="7" name="Picture 2"/>
          <p:cNvPicPr>
            <a:picLocks noChangeAspect="1" noChangeArrowheads="1"/>
          </p:cNvPicPr>
          <p:nvPr/>
        </p:nvPicPr>
        <p:blipFill>
          <a:blip r:embed="rId4"/>
          <a:srcRect/>
          <a:stretch>
            <a:fillRect/>
          </a:stretch>
        </p:blipFill>
        <p:spPr bwMode="auto">
          <a:xfrm>
            <a:off x="596352" y="1821720"/>
            <a:ext cx="5375108" cy="3055173"/>
          </a:xfrm>
          <a:prstGeom prst="rect">
            <a:avLst/>
          </a:prstGeom>
          <a:ln>
            <a:headEnd/>
            <a:tailEnd/>
          </a:ln>
        </p:spPr>
        <p:style>
          <a:lnRef idx="2">
            <a:schemeClr val="accent1"/>
          </a:lnRef>
          <a:fillRef idx="1">
            <a:schemeClr val="lt1"/>
          </a:fillRef>
          <a:effectRef idx="0">
            <a:schemeClr val="accent1"/>
          </a:effectRef>
          <a:fontRef idx="minor">
            <a:schemeClr val="dk1"/>
          </a:fontRef>
        </p:style>
      </p:pic>
      <p:sp>
        <p:nvSpPr>
          <p:cNvPr id="8" name="Segnaposto testo 1"/>
          <p:cNvSpPr>
            <a:spLocks noGrp="1"/>
          </p:cNvSpPr>
          <p:nvPr>
            <p:ph type="body" sz="quarter" idx="13"/>
          </p:nvPr>
        </p:nvSpPr>
        <p:spPr>
          <a:xfrm>
            <a:off x="6135757" y="5130848"/>
            <a:ext cx="5141774" cy="690635"/>
          </a:xfrm>
        </p:spPr>
        <p:txBody>
          <a:bodyPr/>
          <a:lstStyle/>
          <a:p>
            <a:pPr algn="ctr"/>
            <a:r>
              <a:rPr lang="en-US" sz="1400" dirty="0">
                <a:solidFill>
                  <a:schemeClr val="tx1"/>
                </a:solidFill>
              </a:rPr>
              <a:t>NOTIFY Library’s content </a:t>
            </a:r>
            <a:r>
              <a:rPr lang="en-US" sz="1400" b="1" dirty="0">
                <a:solidFill>
                  <a:schemeClr val="tx1"/>
                </a:solidFill>
              </a:rPr>
              <a:t>by adverse occurrence type</a:t>
            </a:r>
          </a:p>
        </p:txBody>
      </p:sp>
      <p:sp>
        <p:nvSpPr>
          <p:cNvPr id="9" name="Segnaposto testo 1"/>
          <p:cNvSpPr>
            <a:spLocks noGrp="1"/>
          </p:cNvSpPr>
          <p:nvPr>
            <p:ph type="body" sz="quarter" idx="13"/>
          </p:nvPr>
        </p:nvSpPr>
        <p:spPr>
          <a:xfrm>
            <a:off x="572271" y="5137476"/>
            <a:ext cx="5424340" cy="690635"/>
          </a:xfrm>
        </p:spPr>
        <p:txBody>
          <a:bodyPr/>
          <a:lstStyle/>
          <a:p>
            <a:pPr algn="ctr"/>
            <a:r>
              <a:rPr lang="en-US" sz="1400" dirty="0">
                <a:solidFill>
                  <a:schemeClr val="tx1"/>
                </a:solidFill>
              </a:rPr>
              <a:t>NOTIFY Library’s content </a:t>
            </a:r>
            <a:r>
              <a:rPr lang="en-US" sz="1400" b="1" dirty="0">
                <a:solidFill>
                  <a:schemeClr val="tx1"/>
                </a:solidFill>
              </a:rPr>
              <a:t>by MPHO type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1"/>
          </p:nvPr>
        </p:nvSpPr>
        <p:spPr>
          <a:xfrm>
            <a:off x="225632" y="262704"/>
            <a:ext cx="9704793" cy="535621"/>
          </a:xfrm>
        </p:spPr>
        <p:txBody>
          <a:bodyPr/>
          <a:lstStyle/>
          <a:p>
            <a:r>
              <a:rPr lang="it-IT" sz="2500" dirty="0" err="1">
                <a:solidFill>
                  <a:schemeClr val="tx1"/>
                </a:solidFill>
              </a:rPr>
              <a:t>Activity</a:t>
            </a:r>
            <a:r>
              <a:rPr lang="it-IT" sz="2500" dirty="0">
                <a:solidFill>
                  <a:schemeClr val="tx1"/>
                </a:solidFill>
              </a:rPr>
              <a:t> </a:t>
            </a:r>
            <a:r>
              <a:rPr lang="it-IT" sz="2500" dirty="0" err="1">
                <a:solidFill>
                  <a:schemeClr val="tx1"/>
                </a:solidFill>
              </a:rPr>
              <a:t>steps</a:t>
            </a:r>
            <a:r>
              <a:rPr lang="it-IT" sz="2500" dirty="0">
                <a:solidFill>
                  <a:schemeClr val="tx1"/>
                </a:solidFill>
              </a:rPr>
              <a:t> </a:t>
            </a:r>
            <a:r>
              <a:rPr lang="it-IT" sz="2500" dirty="0" err="1">
                <a:solidFill>
                  <a:schemeClr val="tx1"/>
                </a:solidFill>
              </a:rPr>
              <a:t>from</a:t>
            </a:r>
            <a:r>
              <a:rPr lang="it-IT" sz="2500" dirty="0">
                <a:solidFill>
                  <a:schemeClr val="tx1"/>
                </a:solidFill>
              </a:rPr>
              <a:t> </a:t>
            </a:r>
            <a:r>
              <a:rPr lang="it-IT" sz="2500" dirty="0" err="1">
                <a:solidFill>
                  <a:schemeClr val="tx1"/>
                </a:solidFill>
              </a:rPr>
              <a:t>donation</a:t>
            </a:r>
            <a:r>
              <a:rPr lang="it-IT" sz="2500" dirty="0">
                <a:solidFill>
                  <a:schemeClr val="tx1"/>
                </a:solidFill>
              </a:rPr>
              <a:t> </a:t>
            </a:r>
            <a:r>
              <a:rPr lang="it-IT" sz="2500" dirty="0" err="1">
                <a:solidFill>
                  <a:schemeClr val="tx1"/>
                </a:solidFill>
              </a:rPr>
              <a:t>to</a:t>
            </a:r>
            <a:r>
              <a:rPr lang="it-IT" sz="2500" dirty="0">
                <a:solidFill>
                  <a:schemeClr val="tx1"/>
                </a:solidFill>
              </a:rPr>
              <a:t> </a:t>
            </a:r>
            <a:r>
              <a:rPr lang="it-IT" sz="2500" dirty="0" err="1">
                <a:solidFill>
                  <a:schemeClr val="tx1"/>
                </a:solidFill>
              </a:rPr>
              <a:t>clinical</a:t>
            </a:r>
            <a:r>
              <a:rPr lang="it-IT" sz="2500" dirty="0">
                <a:solidFill>
                  <a:schemeClr val="tx1"/>
                </a:solidFill>
              </a:rPr>
              <a:t> </a:t>
            </a:r>
            <a:r>
              <a:rPr lang="it-IT" sz="2500" dirty="0" err="1">
                <a:solidFill>
                  <a:schemeClr val="tx1"/>
                </a:solidFill>
              </a:rPr>
              <a:t>application</a:t>
            </a:r>
            <a:r>
              <a:rPr lang="it-IT" sz="2500" dirty="0">
                <a:solidFill>
                  <a:schemeClr val="tx1"/>
                </a:solidFill>
              </a:rPr>
              <a:t> </a:t>
            </a:r>
          </a:p>
        </p:txBody>
      </p:sp>
      <p:sp>
        <p:nvSpPr>
          <p:cNvPr id="6" name="Segnaposto testo 5"/>
          <p:cNvSpPr>
            <a:spLocks noGrp="1"/>
          </p:cNvSpPr>
          <p:nvPr>
            <p:ph type="body" sz="quarter" idx="16"/>
          </p:nvPr>
        </p:nvSpPr>
        <p:spPr>
          <a:xfrm>
            <a:off x="6421498" y="1628353"/>
            <a:ext cx="5011808" cy="3798671"/>
          </a:xfrm>
        </p:spPr>
        <p:txBody>
          <a:bodyPr/>
          <a:lstStyle/>
          <a:p>
            <a:pPr algn="ctr">
              <a:buNone/>
            </a:pPr>
            <a:r>
              <a:rPr lang="en-US" b="1" dirty="0">
                <a:solidFill>
                  <a:schemeClr val="tx1"/>
                </a:solidFill>
              </a:rPr>
              <a:t>TRACEABILITY</a:t>
            </a:r>
            <a:endParaRPr lang="en-US" dirty="0">
              <a:solidFill>
                <a:schemeClr val="tx1"/>
              </a:solidFill>
            </a:endParaRPr>
          </a:p>
          <a:p>
            <a:pPr algn="just"/>
            <a:r>
              <a:rPr lang="en-US" sz="1400" dirty="0">
                <a:solidFill>
                  <a:schemeClr val="tx1"/>
                </a:solidFill>
              </a:rPr>
              <a:t>ability to locate and identify the MPHO involved  during any activity step </a:t>
            </a:r>
          </a:p>
          <a:p>
            <a:pPr algn="just"/>
            <a:r>
              <a:rPr lang="en-US" sz="1400" dirty="0">
                <a:solidFill>
                  <a:schemeClr val="tx1"/>
                </a:solidFill>
              </a:rPr>
              <a:t>ability to identify the donor and the blood or tissue establishment or the manufacturing facility </a:t>
            </a:r>
          </a:p>
          <a:p>
            <a:pPr algn="just"/>
            <a:r>
              <a:rPr lang="en-US" sz="1400" dirty="0">
                <a:solidFill>
                  <a:schemeClr val="tx1"/>
                </a:solidFill>
              </a:rPr>
              <a:t>ability to identify the recipient(s) at the medical facility/facilities</a:t>
            </a:r>
          </a:p>
          <a:p>
            <a:pPr algn="just"/>
            <a:r>
              <a:rPr lang="en-US" sz="1400" dirty="0">
                <a:solidFill>
                  <a:schemeClr val="tx1"/>
                </a:solidFill>
              </a:rPr>
              <a:t>ability to locate and identify all relevant data relating to products and materials coming into contact with those MPHO. </a:t>
            </a:r>
          </a:p>
          <a:p>
            <a:pPr algn="just">
              <a:buNone/>
            </a:pPr>
            <a:endParaRPr lang="it-IT" sz="1400" dirty="0">
              <a:solidFill>
                <a:schemeClr val="tx1"/>
              </a:solidFill>
            </a:endParaRPr>
          </a:p>
        </p:txBody>
      </p:sp>
      <p:sp>
        <p:nvSpPr>
          <p:cNvPr id="7" name="CasellaDiTesto 6"/>
          <p:cNvSpPr txBox="1"/>
          <p:nvPr/>
        </p:nvSpPr>
        <p:spPr>
          <a:xfrm>
            <a:off x="2303164" y="5927619"/>
            <a:ext cx="6997148" cy="246221"/>
          </a:xfrm>
          <a:prstGeom prst="rect">
            <a:avLst/>
          </a:prstGeom>
          <a:noFill/>
          <a:ln>
            <a:solidFill>
              <a:srgbClr val="C00000"/>
            </a:solidFill>
          </a:ln>
        </p:spPr>
        <p:txBody>
          <a:bodyPr wrap="square" rtlCol="0">
            <a:spAutoFit/>
          </a:bodyPr>
          <a:lstStyle/>
          <a:p>
            <a:pPr algn="ctr"/>
            <a:r>
              <a:rPr lang="it-IT" sz="1000" i="1" dirty="0">
                <a:solidFill>
                  <a:schemeClr val="tx2"/>
                </a:solidFill>
                <a:latin typeface="Verdana" pitchFamily="34" charset="0"/>
                <a:ea typeface="Verdana" pitchFamily="34" charset="0"/>
              </a:rPr>
              <a:t>Source: </a:t>
            </a:r>
            <a:r>
              <a:rPr lang="it-IT" sz="1000" i="1" dirty="0" err="1">
                <a:solidFill>
                  <a:schemeClr val="tx2"/>
                </a:solidFill>
                <a:latin typeface="Verdana" pitchFamily="34" charset="0"/>
                <a:ea typeface="Verdana" pitchFamily="34" charset="0"/>
              </a:rPr>
              <a:t>Notify</a:t>
            </a:r>
            <a:r>
              <a:rPr lang="it-IT" sz="1000" i="1" dirty="0">
                <a:solidFill>
                  <a:schemeClr val="tx2"/>
                </a:solidFill>
                <a:latin typeface="Verdana" pitchFamily="34" charset="0"/>
                <a:ea typeface="Verdana" pitchFamily="34" charset="0"/>
              </a:rPr>
              <a:t> Booklet </a:t>
            </a:r>
            <a:r>
              <a:rPr lang="it-IT" sz="1000" i="1" dirty="0" err="1">
                <a:solidFill>
                  <a:schemeClr val="tx2"/>
                </a:solidFill>
                <a:latin typeface="Verdana" pitchFamily="34" charset="0"/>
                <a:ea typeface="Verdana" pitchFamily="34" charset="0"/>
              </a:rPr>
              <a:t>available</a:t>
            </a:r>
            <a:r>
              <a:rPr lang="it-IT" sz="1000" i="1" dirty="0">
                <a:solidFill>
                  <a:schemeClr val="tx2"/>
                </a:solidFill>
                <a:latin typeface="Verdana" pitchFamily="34" charset="0"/>
                <a:ea typeface="Verdana" pitchFamily="34" charset="0"/>
              </a:rPr>
              <a:t> at: https://www.notifylibrary.org/sites/default/files/Booklet_2018_1.pdf</a:t>
            </a:r>
          </a:p>
        </p:txBody>
      </p:sp>
      <p:sp>
        <p:nvSpPr>
          <p:cNvPr id="10" name="Parentesi graffa chiusa 9"/>
          <p:cNvSpPr/>
          <p:nvPr/>
        </p:nvSpPr>
        <p:spPr>
          <a:xfrm>
            <a:off x="6139543" y="1199407"/>
            <a:ext cx="344382" cy="444137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grpSp>
        <p:nvGrpSpPr>
          <p:cNvPr id="9" name="Segnaposto testo 8">
            <a:extLst>
              <a:ext uri="{FF2B5EF4-FFF2-40B4-BE49-F238E27FC236}">
                <a16:creationId xmlns:a16="http://schemas.microsoft.com/office/drawing/2014/main" id="{0C68CB77-8268-1AE4-05F3-CD816C4D2DB5}"/>
              </a:ext>
            </a:extLst>
          </p:cNvPr>
          <p:cNvGrpSpPr>
            <a:grpSpLocks noGrp="1"/>
          </p:cNvGrpSpPr>
          <p:nvPr/>
        </p:nvGrpSpPr>
        <p:grpSpPr>
          <a:xfrm>
            <a:off x="356260" y="1128163"/>
            <a:ext cx="5633700" cy="4452943"/>
            <a:chOff x="-50724" y="887084"/>
            <a:chExt cx="8348147" cy="5399839"/>
          </a:xfrm>
        </p:grpSpPr>
        <p:pic>
          <p:nvPicPr>
            <p:cNvPr id="11" name="Picture 2"/>
            <p:cNvPicPr>
              <a:picLocks noChangeAspect="1" noChangeArrowheads="1"/>
            </p:cNvPicPr>
            <p:nvPr/>
          </p:nvPicPr>
          <p:blipFill>
            <a:blip r:embed="rId3"/>
            <a:srcRect/>
            <a:stretch>
              <a:fillRect/>
            </a:stretch>
          </p:blipFill>
          <p:spPr bwMode="auto">
            <a:xfrm>
              <a:off x="928662" y="1099825"/>
              <a:ext cx="1500198" cy="1925627"/>
            </a:xfrm>
            <a:prstGeom prst="rect">
              <a:avLst/>
            </a:prstGeom>
            <a:noFill/>
            <a:ln w="9525">
              <a:noFill/>
              <a:miter lim="800000"/>
              <a:headEnd/>
              <a:tailEnd/>
            </a:ln>
            <a:effectLst/>
          </p:spPr>
        </p:pic>
        <p:pic>
          <p:nvPicPr>
            <p:cNvPr id="12" name="Picture 3"/>
            <p:cNvPicPr>
              <a:picLocks noChangeAspect="1" noChangeArrowheads="1"/>
            </p:cNvPicPr>
            <p:nvPr/>
          </p:nvPicPr>
          <p:blipFill>
            <a:blip r:embed="rId4"/>
            <a:srcRect/>
            <a:stretch>
              <a:fillRect/>
            </a:stretch>
          </p:blipFill>
          <p:spPr bwMode="auto">
            <a:xfrm>
              <a:off x="3357554" y="1815778"/>
              <a:ext cx="914400" cy="1266825"/>
            </a:xfrm>
            <a:prstGeom prst="rect">
              <a:avLst/>
            </a:prstGeom>
            <a:noFill/>
            <a:ln w="9525">
              <a:noFill/>
              <a:miter lim="800000"/>
              <a:headEnd/>
              <a:tailEnd/>
            </a:ln>
            <a:effectLst/>
          </p:spPr>
        </p:pic>
        <p:pic>
          <p:nvPicPr>
            <p:cNvPr id="13" name="Picture 4"/>
            <p:cNvPicPr>
              <a:picLocks noChangeAspect="1" noChangeArrowheads="1"/>
            </p:cNvPicPr>
            <p:nvPr/>
          </p:nvPicPr>
          <p:blipFill>
            <a:blip r:embed="rId5"/>
            <a:srcRect/>
            <a:stretch>
              <a:fillRect/>
            </a:stretch>
          </p:blipFill>
          <p:spPr bwMode="auto">
            <a:xfrm>
              <a:off x="4286248" y="1744340"/>
              <a:ext cx="1533525" cy="1352550"/>
            </a:xfrm>
            <a:prstGeom prst="rect">
              <a:avLst/>
            </a:prstGeom>
            <a:noFill/>
            <a:ln w="9525">
              <a:noFill/>
              <a:miter lim="800000"/>
              <a:headEnd/>
              <a:tailEnd/>
            </a:ln>
            <a:effectLst/>
          </p:spPr>
        </p:pic>
        <p:pic>
          <p:nvPicPr>
            <p:cNvPr id="14" name="Picture 6"/>
            <p:cNvPicPr>
              <a:picLocks noChangeAspect="1" noChangeArrowheads="1"/>
            </p:cNvPicPr>
            <p:nvPr/>
          </p:nvPicPr>
          <p:blipFill>
            <a:blip r:embed="rId6"/>
            <a:srcRect/>
            <a:stretch>
              <a:fillRect/>
            </a:stretch>
          </p:blipFill>
          <p:spPr bwMode="auto">
            <a:xfrm>
              <a:off x="6801435" y="4362900"/>
              <a:ext cx="1413903" cy="1250760"/>
            </a:xfrm>
            <a:prstGeom prst="rect">
              <a:avLst/>
            </a:prstGeom>
            <a:noFill/>
            <a:ln w="9525">
              <a:noFill/>
              <a:miter lim="800000"/>
              <a:headEnd/>
              <a:tailEnd/>
            </a:ln>
            <a:effectLst/>
          </p:spPr>
        </p:pic>
        <p:pic>
          <p:nvPicPr>
            <p:cNvPr id="15" name="Picture 7"/>
            <p:cNvPicPr>
              <a:picLocks noChangeAspect="1" noChangeArrowheads="1"/>
            </p:cNvPicPr>
            <p:nvPr/>
          </p:nvPicPr>
          <p:blipFill>
            <a:blip r:embed="rId7"/>
            <a:srcRect/>
            <a:stretch>
              <a:fillRect/>
            </a:stretch>
          </p:blipFill>
          <p:spPr bwMode="auto">
            <a:xfrm>
              <a:off x="4036215" y="4180627"/>
              <a:ext cx="1571636" cy="1527979"/>
            </a:xfrm>
            <a:prstGeom prst="rect">
              <a:avLst/>
            </a:prstGeom>
            <a:noFill/>
            <a:ln w="9525">
              <a:noFill/>
              <a:miter lim="800000"/>
              <a:headEnd/>
              <a:tailEnd/>
            </a:ln>
            <a:effectLst/>
          </p:spPr>
        </p:pic>
        <p:pic>
          <p:nvPicPr>
            <p:cNvPr id="16" name="Picture 8"/>
            <p:cNvPicPr>
              <a:picLocks noChangeAspect="1" noChangeArrowheads="1"/>
            </p:cNvPicPr>
            <p:nvPr/>
          </p:nvPicPr>
          <p:blipFill>
            <a:blip r:embed="rId8"/>
            <a:srcRect/>
            <a:stretch>
              <a:fillRect/>
            </a:stretch>
          </p:blipFill>
          <p:spPr bwMode="auto">
            <a:xfrm>
              <a:off x="1675688" y="4025583"/>
              <a:ext cx="1181800" cy="1795427"/>
            </a:xfrm>
            <a:prstGeom prst="rect">
              <a:avLst/>
            </a:prstGeom>
            <a:noFill/>
            <a:ln w="9525">
              <a:noFill/>
              <a:miter lim="800000"/>
              <a:headEnd/>
              <a:tailEnd/>
            </a:ln>
            <a:effectLst/>
          </p:spPr>
        </p:pic>
        <p:sp>
          <p:nvSpPr>
            <p:cNvPr id="17" name="CasellaDiTesto 16"/>
            <p:cNvSpPr txBox="1"/>
            <p:nvPr/>
          </p:nvSpPr>
          <p:spPr>
            <a:xfrm>
              <a:off x="-50724" y="3092937"/>
              <a:ext cx="3421287" cy="335901"/>
            </a:xfrm>
            <a:prstGeom prst="rect">
              <a:avLst/>
            </a:prstGeom>
            <a:noFill/>
          </p:spPr>
          <p:txBody>
            <a:bodyPr wrap="none" rtlCol="0">
              <a:spAutoFit/>
            </a:bodyPr>
            <a:lstStyle/>
            <a:p>
              <a:pPr algn="ctr"/>
              <a:r>
                <a:rPr lang="it-IT" sz="1200" dirty="0" err="1">
                  <a:latin typeface="Verdana" pitchFamily="34" charset="0"/>
                  <a:ea typeface="Verdana" pitchFamily="34" charset="0"/>
                </a:rPr>
                <a:t>Donor</a:t>
              </a:r>
              <a:r>
                <a:rPr lang="it-IT" sz="1200" dirty="0">
                  <a:latin typeface="Verdana" pitchFamily="34" charset="0"/>
                  <a:ea typeface="Verdana" pitchFamily="34" charset="0"/>
                </a:rPr>
                <a:t> </a:t>
              </a:r>
              <a:r>
                <a:rPr lang="it-IT" sz="1200" dirty="0" err="1">
                  <a:latin typeface="Verdana" pitchFamily="34" charset="0"/>
                  <a:ea typeface="Verdana" pitchFamily="34" charset="0"/>
                </a:rPr>
                <a:t>selection</a:t>
              </a:r>
              <a:r>
                <a:rPr lang="it-IT" sz="1200" dirty="0">
                  <a:latin typeface="Verdana" pitchFamily="34" charset="0"/>
                  <a:ea typeface="Verdana" pitchFamily="34" charset="0"/>
                </a:rPr>
                <a:t>/</a:t>
              </a:r>
              <a:r>
                <a:rPr lang="it-IT" sz="1200" dirty="0" err="1">
                  <a:latin typeface="Verdana" pitchFamily="34" charset="0"/>
                  <a:ea typeface="Verdana" pitchFamily="34" charset="0"/>
                </a:rPr>
                <a:t>evaluation</a:t>
              </a:r>
              <a:r>
                <a:rPr lang="it-IT" sz="1200" dirty="0">
                  <a:latin typeface="Verdana" pitchFamily="34" charset="0"/>
                  <a:ea typeface="Verdana" pitchFamily="34" charset="0"/>
                </a:rPr>
                <a:t> </a:t>
              </a:r>
            </a:p>
          </p:txBody>
        </p:sp>
        <p:sp>
          <p:nvSpPr>
            <p:cNvPr id="18" name="CasellaDiTesto 17"/>
            <p:cNvSpPr txBox="1"/>
            <p:nvPr/>
          </p:nvSpPr>
          <p:spPr>
            <a:xfrm>
              <a:off x="3621629" y="3093501"/>
              <a:ext cx="1734493" cy="335901"/>
            </a:xfrm>
            <a:prstGeom prst="rect">
              <a:avLst/>
            </a:prstGeom>
            <a:noFill/>
          </p:spPr>
          <p:txBody>
            <a:bodyPr wrap="none" rtlCol="0">
              <a:spAutoFit/>
            </a:bodyPr>
            <a:lstStyle/>
            <a:p>
              <a:pPr algn="ctr"/>
              <a:r>
                <a:rPr lang="it-IT" sz="1200" dirty="0" err="1">
                  <a:latin typeface="Verdana" pitchFamily="34" charset="0"/>
                  <a:ea typeface="Verdana" pitchFamily="34" charset="0"/>
                </a:rPr>
                <a:t>Procurement</a:t>
              </a:r>
              <a:endParaRPr lang="it-IT" sz="1200" dirty="0">
                <a:latin typeface="Verdana" pitchFamily="34" charset="0"/>
                <a:ea typeface="Verdana" pitchFamily="34" charset="0"/>
              </a:endParaRPr>
            </a:p>
          </p:txBody>
        </p:sp>
        <p:sp>
          <p:nvSpPr>
            <p:cNvPr id="19" name="CasellaDiTesto 18"/>
            <p:cNvSpPr txBox="1"/>
            <p:nvPr/>
          </p:nvSpPr>
          <p:spPr>
            <a:xfrm>
              <a:off x="6943084" y="2958312"/>
              <a:ext cx="1354339" cy="335901"/>
            </a:xfrm>
            <a:prstGeom prst="rect">
              <a:avLst/>
            </a:prstGeom>
            <a:noFill/>
          </p:spPr>
          <p:txBody>
            <a:bodyPr wrap="none" rtlCol="0">
              <a:spAutoFit/>
            </a:bodyPr>
            <a:lstStyle/>
            <a:p>
              <a:pPr algn="ctr"/>
              <a:r>
                <a:rPr lang="it-IT" sz="1200" dirty="0" err="1">
                  <a:latin typeface="Verdana" pitchFamily="34" charset="0"/>
                  <a:ea typeface="Verdana" pitchFamily="34" charset="0"/>
                </a:rPr>
                <a:t>Transport</a:t>
              </a:r>
              <a:endParaRPr lang="it-IT" sz="1200" dirty="0">
                <a:latin typeface="Verdana" pitchFamily="34" charset="0"/>
                <a:ea typeface="Verdana" pitchFamily="34" charset="0"/>
              </a:endParaRPr>
            </a:p>
          </p:txBody>
        </p:sp>
        <p:sp>
          <p:nvSpPr>
            <p:cNvPr id="20" name="CasellaDiTesto 19"/>
            <p:cNvSpPr txBox="1"/>
            <p:nvPr/>
          </p:nvSpPr>
          <p:spPr>
            <a:xfrm>
              <a:off x="7083728" y="5744394"/>
              <a:ext cx="1082882" cy="335901"/>
            </a:xfrm>
            <a:prstGeom prst="rect">
              <a:avLst/>
            </a:prstGeom>
            <a:noFill/>
          </p:spPr>
          <p:txBody>
            <a:bodyPr wrap="none" rtlCol="0">
              <a:spAutoFit/>
            </a:bodyPr>
            <a:lstStyle/>
            <a:p>
              <a:pPr algn="ctr"/>
              <a:r>
                <a:rPr lang="it-IT" sz="1200" dirty="0" err="1">
                  <a:latin typeface="Verdana" pitchFamily="34" charset="0"/>
                  <a:ea typeface="Verdana" pitchFamily="34" charset="0"/>
                </a:rPr>
                <a:t>Testing</a:t>
              </a:r>
              <a:endParaRPr lang="it-IT" sz="1200" dirty="0">
                <a:latin typeface="Verdana" pitchFamily="34" charset="0"/>
                <a:ea typeface="Verdana" pitchFamily="34" charset="0"/>
              </a:endParaRPr>
            </a:p>
          </p:txBody>
        </p:sp>
        <p:sp>
          <p:nvSpPr>
            <p:cNvPr id="21" name="Freccia a destra 20"/>
            <p:cNvSpPr/>
            <p:nvPr/>
          </p:nvSpPr>
          <p:spPr>
            <a:xfrm>
              <a:off x="2500298" y="2025320"/>
              <a:ext cx="785818" cy="4286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latin typeface="Verdana" pitchFamily="34" charset="0"/>
                <a:ea typeface="Verdana" pitchFamily="34" charset="0"/>
              </a:endParaRPr>
            </a:p>
          </p:txBody>
        </p:sp>
        <p:sp>
          <p:nvSpPr>
            <p:cNvPr id="22" name="Freccia a destra 21"/>
            <p:cNvSpPr/>
            <p:nvPr/>
          </p:nvSpPr>
          <p:spPr>
            <a:xfrm>
              <a:off x="6143636" y="1898884"/>
              <a:ext cx="785818" cy="4286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latin typeface="Verdana" pitchFamily="34" charset="0"/>
                <a:ea typeface="Verdana" pitchFamily="34" charset="0"/>
              </a:endParaRPr>
            </a:p>
          </p:txBody>
        </p:sp>
        <p:sp>
          <p:nvSpPr>
            <p:cNvPr id="23" name="Freccia a destra 22"/>
            <p:cNvSpPr/>
            <p:nvPr/>
          </p:nvSpPr>
          <p:spPr>
            <a:xfrm rot="5400000">
              <a:off x="7108049" y="3649115"/>
              <a:ext cx="785818" cy="4286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latin typeface="Verdana" pitchFamily="34" charset="0"/>
                <a:ea typeface="Verdana" pitchFamily="34" charset="0"/>
              </a:endParaRPr>
            </a:p>
          </p:txBody>
        </p:sp>
        <p:sp>
          <p:nvSpPr>
            <p:cNvPr id="24" name="CasellaDiTesto 23"/>
            <p:cNvSpPr txBox="1"/>
            <p:nvPr/>
          </p:nvSpPr>
          <p:spPr>
            <a:xfrm>
              <a:off x="4036216" y="5752264"/>
              <a:ext cx="1487455" cy="335901"/>
            </a:xfrm>
            <a:prstGeom prst="rect">
              <a:avLst/>
            </a:prstGeom>
            <a:noFill/>
          </p:spPr>
          <p:txBody>
            <a:bodyPr wrap="none" rtlCol="0">
              <a:spAutoFit/>
            </a:bodyPr>
            <a:lstStyle/>
            <a:p>
              <a:pPr algn="ctr"/>
              <a:r>
                <a:rPr lang="it-IT" sz="1200" dirty="0">
                  <a:latin typeface="Verdana" pitchFamily="34" charset="0"/>
                  <a:ea typeface="Verdana" pitchFamily="34" charset="0"/>
                </a:rPr>
                <a:t>Processing</a:t>
              </a:r>
            </a:p>
          </p:txBody>
        </p:sp>
        <p:sp>
          <p:nvSpPr>
            <p:cNvPr id="25" name="Freccia a destra 24"/>
            <p:cNvSpPr/>
            <p:nvPr/>
          </p:nvSpPr>
          <p:spPr>
            <a:xfrm rot="10800000">
              <a:off x="5857884" y="4716413"/>
              <a:ext cx="785818" cy="4286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latin typeface="Verdana" pitchFamily="34" charset="0"/>
                <a:ea typeface="Verdana" pitchFamily="34" charset="0"/>
              </a:endParaRPr>
            </a:p>
          </p:txBody>
        </p:sp>
        <p:sp>
          <p:nvSpPr>
            <p:cNvPr id="26" name="Freccia a destra 25"/>
            <p:cNvSpPr/>
            <p:nvPr/>
          </p:nvSpPr>
          <p:spPr>
            <a:xfrm rot="10800000">
              <a:off x="2964645" y="4752131"/>
              <a:ext cx="785818" cy="42862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tx1"/>
                </a:solidFill>
                <a:latin typeface="Verdana" pitchFamily="34" charset="0"/>
                <a:ea typeface="Verdana" pitchFamily="34" charset="0"/>
              </a:endParaRPr>
            </a:p>
          </p:txBody>
        </p:sp>
        <p:sp>
          <p:nvSpPr>
            <p:cNvPr id="27" name="CasellaDiTesto 26"/>
            <p:cNvSpPr txBox="1"/>
            <p:nvPr/>
          </p:nvSpPr>
          <p:spPr>
            <a:xfrm>
              <a:off x="365569" y="5951022"/>
              <a:ext cx="2461356" cy="335901"/>
            </a:xfrm>
            <a:prstGeom prst="rect">
              <a:avLst/>
            </a:prstGeom>
            <a:noFill/>
          </p:spPr>
          <p:txBody>
            <a:bodyPr wrap="none" rtlCol="0">
              <a:spAutoFit/>
            </a:bodyPr>
            <a:lstStyle/>
            <a:p>
              <a:pPr algn="ctr"/>
              <a:r>
                <a:rPr lang="it-IT" sz="1200" dirty="0" err="1">
                  <a:latin typeface="Verdana" pitchFamily="34" charset="0"/>
                  <a:ea typeface="Verdana" pitchFamily="34" charset="0"/>
                </a:rPr>
                <a:t>Clinical</a:t>
              </a:r>
              <a:r>
                <a:rPr lang="it-IT" sz="1200" dirty="0">
                  <a:latin typeface="Verdana" pitchFamily="34" charset="0"/>
                  <a:ea typeface="Verdana" pitchFamily="34" charset="0"/>
                </a:rPr>
                <a:t> </a:t>
              </a:r>
              <a:r>
                <a:rPr lang="it-IT" sz="1200" dirty="0" err="1">
                  <a:latin typeface="Verdana" pitchFamily="34" charset="0"/>
                  <a:ea typeface="Verdana" pitchFamily="34" charset="0"/>
                </a:rPr>
                <a:t>appilication</a:t>
              </a:r>
              <a:endParaRPr lang="it-IT" sz="1200" dirty="0">
                <a:latin typeface="Verdana" pitchFamily="34" charset="0"/>
                <a:ea typeface="Verdana" pitchFamily="34" charset="0"/>
              </a:endParaRPr>
            </a:p>
          </p:txBody>
        </p:sp>
        <p:pic>
          <p:nvPicPr>
            <p:cNvPr id="28" name="Picture 9"/>
            <p:cNvPicPr>
              <a:picLocks noChangeAspect="1" noChangeArrowheads="1"/>
            </p:cNvPicPr>
            <p:nvPr/>
          </p:nvPicPr>
          <p:blipFill>
            <a:blip r:embed="rId9" cstate="print"/>
            <a:srcRect/>
            <a:stretch>
              <a:fillRect/>
            </a:stretch>
          </p:blipFill>
          <p:spPr bwMode="auto">
            <a:xfrm>
              <a:off x="7177266" y="1239502"/>
              <a:ext cx="895196" cy="873696"/>
            </a:xfrm>
            <a:prstGeom prst="rect">
              <a:avLst/>
            </a:prstGeom>
            <a:noFill/>
            <a:ln w="9525">
              <a:noFill/>
              <a:miter lim="800000"/>
              <a:headEnd/>
              <a:tailEnd/>
            </a:ln>
            <a:effectLst/>
          </p:spPr>
        </p:pic>
        <p:pic>
          <p:nvPicPr>
            <p:cNvPr id="29" name="Picture 10"/>
            <p:cNvPicPr>
              <a:picLocks noChangeAspect="1" noChangeArrowheads="1"/>
            </p:cNvPicPr>
            <p:nvPr/>
          </p:nvPicPr>
          <p:blipFill>
            <a:blip r:embed="rId10"/>
            <a:srcRect/>
            <a:stretch>
              <a:fillRect/>
            </a:stretch>
          </p:blipFill>
          <p:spPr bwMode="auto">
            <a:xfrm>
              <a:off x="7143768" y="2113198"/>
              <a:ext cx="1071570" cy="810107"/>
            </a:xfrm>
            <a:prstGeom prst="rect">
              <a:avLst/>
            </a:prstGeom>
            <a:noFill/>
            <a:ln w="9525">
              <a:noFill/>
              <a:miter lim="800000"/>
              <a:headEnd/>
              <a:tailEnd/>
            </a:ln>
            <a:effectLst/>
          </p:spPr>
        </p:pic>
        <p:pic>
          <p:nvPicPr>
            <p:cNvPr id="30" name="Picture 11"/>
            <p:cNvPicPr>
              <a:picLocks noChangeAspect="1" noChangeArrowheads="1"/>
            </p:cNvPicPr>
            <p:nvPr/>
          </p:nvPicPr>
          <p:blipFill>
            <a:blip r:embed="rId11" cstate="print"/>
            <a:srcRect/>
            <a:stretch>
              <a:fillRect/>
            </a:stretch>
          </p:blipFill>
          <p:spPr bwMode="auto">
            <a:xfrm>
              <a:off x="3357554" y="887084"/>
              <a:ext cx="2105020" cy="818426"/>
            </a:xfrm>
            <a:prstGeom prst="rect">
              <a:avLst/>
            </a:prstGeom>
            <a:noFill/>
            <a:ln w="9525">
              <a:noFill/>
              <a:miter lim="800000"/>
              <a:headEnd/>
              <a:tailEnd/>
            </a:ln>
            <a:effectLst/>
          </p:spPr>
        </p:pic>
        <p:pic>
          <p:nvPicPr>
            <p:cNvPr id="31" name="Picture 12"/>
            <p:cNvPicPr>
              <a:picLocks noChangeAspect="1" noChangeArrowheads="1"/>
            </p:cNvPicPr>
            <p:nvPr/>
          </p:nvPicPr>
          <p:blipFill>
            <a:blip r:embed="rId12"/>
            <a:srcRect/>
            <a:stretch>
              <a:fillRect/>
            </a:stretch>
          </p:blipFill>
          <p:spPr bwMode="auto">
            <a:xfrm>
              <a:off x="428596" y="4025584"/>
              <a:ext cx="1107289" cy="1869556"/>
            </a:xfrm>
            <a:prstGeom prst="rect">
              <a:avLst/>
            </a:prstGeom>
            <a:noFill/>
            <a:ln w="9525">
              <a:noFill/>
              <a:miter lim="800000"/>
              <a:headEnd/>
              <a:tailEnd/>
            </a:ln>
            <a:effectLst/>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224100" y="278398"/>
            <a:ext cx="10176048" cy="690635"/>
          </a:xfrm>
        </p:spPr>
        <p:txBody>
          <a:bodyPr/>
          <a:lstStyle/>
          <a:p>
            <a:r>
              <a:rPr lang="en-US" sz="2300" dirty="0">
                <a:solidFill>
                  <a:schemeClr val="tx1"/>
                </a:solidFill>
              </a:rPr>
              <a:t>Transmission of yellow fever vaccine virus through </a:t>
            </a:r>
          </a:p>
          <a:p>
            <a:r>
              <a:rPr lang="en-US" sz="2300" dirty="0">
                <a:solidFill>
                  <a:schemeClr val="tx1"/>
                </a:solidFill>
              </a:rPr>
              <a:t>blood transfusion and organ transplantation</a:t>
            </a:r>
            <a:endParaRPr lang="it-IT" sz="2300" dirty="0">
              <a:solidFill>
                <a:schemeClr val="tx1"/>
              </a:solidFill>
            </a:endParaRPr>
          </a:p>
          <a:p>
            <a:endParaRPr lang="it-IT" sz="2300" dirty="0">
              <a:solidFill>
                <a:schemeClr val="tx1"/>
              </a:solidFill>
            </a:endParaRPr>
          </a:p>
        </p:txBody>
      </p:sp>
      <p:sp>
        <p:nvSpPr>
          <p:cNvPr id="3" name="Segnaposto testo 2"/>
          <p:cNvSpPr>
            <a:spLocks noGrp="1"/>
          </p:cNvSpPr>
          <p:nvPr>
            <p:ph type="body" sz="quarter" idx="16"/>
          </p:nvPr>
        </p:nvSpPr>
        <p:spPr>
          <a:xfrm>
            <a:off x="317204" y="1236407"/>
            <a:ext cx="11595941" cy="4741094"/>
          </a:xfrm>
        </p:spPr>
        <p:txBody>
          <a:bodyPr/>
          <a:lstStyle/>
          <a:p>
            <a:pPr algn="just"/>
            <a:r>
              <a:rPr lang="en-US" sz="1300" dirty="0">
                <a:solidFill>
                  <a:schemeClr val="tx1"/>
                </a:solidFill>
              </a:rPr>
              <a:t>Four patients who had received solid organ transplants from a common organ donor developed encephalitis beginning 2–6 weeks after transplantation.</a:t>
            </a:r>
          </a:p>
          <a:p>
            <a:pPr algn="just"/>
            <a:r>
              <a:rPr lang="en-US" sz="1300" dirty="0" err="1">
                <a:solidFill>
                  <a:schemeClr val="tx1"/>
                </a:solidFill>
              </a:rPr>
              <a:t>Metagenomic</a:t>
            </a:r>
            <a:r>
              <a:rPr lang="en-US" sz="1300" dirty="0">
                <a:solidFill>
                  <a:schemeClr val="tx1"/>
                </a:solidFill>
              </a:rPr>
              <a:t> NGS identified one read from yellow fever virus in CSF from the recipient of a kidney. Recent infection with yellow fever virus was confirmed in all four organ recipients by identification of yellow fever virus RNA consistent with the 17D vaccine strain in brain tissue from one recipient and seroconversion after transplantation in three recipients. Two patients recovered and two patients had no neurological recovery and died.</a:t>
            </a:r>
          </a:p>
          <a:p>
            <a:pPr algn="just"/>
            <a:r>
              <a:rPr lang="en-US" sz="1300" b="1" dirty="0">
                <a:solidFill>
                  <a:schemeClr val="tx1"/>
                </a:solidFill>
              </a:rPr>
              <a:t>Three days before organ procurement, the organ donor received a blood transfusion from a donor who had received a yellow fever vaccine 6 days before blood donation.</a:t>
            </a:r>
          </a:p>
          <a:p>
            <a:pPr algn="just"/>
            <a:r>
              <a:rPr lang="en-US" sz="1300" dirty="0">
                <a:solidFill>
                  <a:schemeClr val="tx1"/>
                </a:solidFill>
              </a:rPr>
              <a:t>The standard pre-donation screening questionnaire—which included a question about recent vaccinations—was administered but failed to elicit vaccination history to prevent blood donation, showing the limitations of obtaining accurate information through the administration of donor history questionnaires.</a:t>
            </a:r>
          </a:p>
          <a:p>
            <a:pPr algn="just"/>
            <a:endParaRPr lang="it-IT" sz="1300" dirty="0">
              <a:solidFill>
                <a:schemeClr val="tx1"/>
              </a:solidFill>
            </a:endParaRPr>
          </a:p>
        </p:txBody>
      </p:sp>
      <p:sp>
        <p:nvSpPr>
          <p:cNvPr id="10" name="CasellaDiTesto 9"/>
          <p:cNvSpPr txBox="1"/>
          <p:nvPr/>
        </p:nvSpPr>
        <p:spPr>
          <a:xfrm>
            <a:off x="7889342" y="5937658"/>
            <a:ext cx="4128483" cy="246221"/>
          </a:xfrm>
          <a:prstGeom prst="rect">
            <a:avLst/>
          </a:prstGeom>
          <a:noFill/>
        </p:spPr>
        <p:txBody>
          <a:bodyPr wrap="square" rtlCol="0">
            <a:spAutoFit/>
          </a:bodyPr>
          <a:lstStyle/>
          <a:p>
            <a:pPr algn="r"/>
            <a:r>
              <a:rPr lang="it-IT" sz="1000" i="1" dirty="0"/>
              <a:t>Gould CV,  </a:t>
            </a:r>
            <a:r>
              <a:rPr lang="it-IT" sz="1000" i="1" dirty="0" err="1"/>
              <a:t>et</a:t>
            </a:r>
            <a:r>
              <a:rPr lang="it-IT" sz="1000" i="1" dirty="0"/>
              <a:t> al. </a:t>
            </a:r>
            <a:r>
              <a:rPr lang="it-IT" sz="1000" i="1" dirty="0" err="1"/>
              <a:t>Lancet</a:t>
            </a:r>
            <a:r>
              <a:rPr lang="it-IT" sz="1000" i="1" dirty="0"/>
              <a:t> </a:t>
            </a:r>
            <a:r>
              <a:rPr lang="it-IT" sz="1000" i="1" dirty="0" err="1"/>
              <a:t>Microbe</a:t>
            </a:r>
            <a:r>
              <a:rPr lang="it-IT" sz="1000" i="1" dirty="0"/>
              <a:t>. 2023 </a:t>
            </a:r>
            <a:r>
              <a:rPr lang="it-IT" sz="1000" i="1" dirty="0" err="1"/>
              <a:t>Sep</a:t>
            </a:r>
            <a:r>
              <a:rPr lang="it-IT" sz="1000" i="1" dirty="0"/>
              <a:t>;4(9):e711-e721</a:t>
            </a:r>
          </a:p>
        </p:txBody>
      </p:sp>
    </p:spTree>
    <p:extLst>
      <p:ext uri="{BB962C8B-B14F-4D97-AF65-F5344CB8AC3E}">
        <p14:creationId xmlns:p14="http://schemas.microsoft.com/office/powerpoint/2010/main" val="415375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307225" y="278398"/>
            <a:ext cx="10176048" cy="690635"/>
          </a:xfrm>
        </p:spPr>
        <p:txBody>
          <a:bodyPr/>
          <a:lstStyle/>
          <a:p>
            <a:r>
              <a:rPr lang="en-US" sz="2500" dirty="0">
                <a:solidFill>
                  <a:schemeClr val="tx1"/>
                </a:solidFill>
              </a:rPr>
              <a:t>Breast carcinoma transmission to 4 recipients</a:t>
            </a:r>
            <a:endParaRPr lang="it-IT" sz="2500" dirty="0">
              <a:solidFill>
                <a:schemeClr val="tx1"/>
              </a:solidFill>
            </a:endParaRPr>
          </a:p>
          <a:p>
            <a:endParaRPr lang="it-IT" sz="2500" dirty="0">
              <a:solidFill>
                <a:schemeClr val="tx1"/>
              </a:solidFill>
            </a:endParaRPr>
          </a:p>
        </p:txBody>
      </p:sp>
      <p:sp>
        <p:nvSpPr>
          <p:cNvPr id="3" name="Segnaposto testo 2"/>
          <p:cNvSpPr>
            <a:spLocks noGrp="1"/>
          </p:cNvSpPr>
          <p:nvPr>
            <p:ph type="body" sz="quarter" idx="16"/>
          </p:nvPr>
        </p:nvSpPr>
        <p:spPr>
          <a:xfrm>
            <a:off x="4950533" y="843151"/>
            <a:ext cx="6713977" cy="5225142"/>
          </a:xfrm>
        </p:spPr>
        <p:txBody>
          <a:bodyPr/>
          <a:lstStyle/>
          <a:p>
            <a:pPr algn="just"/>
            <a:r>
              <a:rPr lang="en-US" sz="1500" dirty="0">
                <a:solidFill>
                  <a:schemeClr val="tx1"/>
                </a:solidFill>
              </a:rPr>
              <a:t>Disease manifesting at different times between </a:t>
            </a:r>
            <a:r>
              <a:rPr lang="en-US" sz="1500" b="1" dirty="0">
                <a:solidFill>
                  <a:schemeClr val="tx1"/>
                </a:solidFill>
              </a:rPr>
              <a:t>16 months and 6 years after transplantation</a:t>
            </a:r>
            <a:r>
              <a:rPr lang="en-US" sz="1500" dirty="0">
                <a:solidFill>
                  <a:schemeClr val="tx1"/>
                </a:solidFill>
              </a:rPr>
              <a:t>. The donor cancer was unknown at time of transplant.</a:t>
            </a:r>
          </a:p>
          <a:p>
            <a:pPr algn="just"/>
            <a:r>
              <a:rPr lang="en-US" sz="1500" dirty="0">
                <a:solidFill>
                  <a:schemeClr val="tx1"/>
                </a:solidFill>
              </a:rPr>
              <a:t>This report shows that it is prudent to </a:t>
            </a:r>
            <a:r>
              <a:rPr lang="en-US" sz="1500" b="1" dirty="0">
                <a:solidFill>
                  <a:schemeClr val="tx1"/>
                </a:solidFill>
              </a:rPr>
              <a:t>consider donor origin tumor </a:t>
            </a:r>
            <a:r>
              <a:rPr lang="en-US" sz="1500" dirty="0">
                <a:solidFill>
                  <a:schemeClr val="tx1"/>
                </a:solidFill>
              </a:rPr>
              <a:t>in any unusual late-arising tumor in a transplant recipient and, if possible, take steps to confirm the suspicion (e.g. DNA microsatellite analysis that can be performed on routine surgical pathology specimens) </a:t>
            </a:r>
            <a:r>
              <a:rPr lang="en-US" sz="1500" b="1" dirty="0">
                <a:solidFill>
                  <a:schemeClr val="tx1"/>
                </a:solidFill>
              </a:rPr>
              <a:t>in order to provide warning for other potential recipients</a:t>
            </a:r>
            <a:r>
              <a:rPr lang="en-US" sz="1500" dirty="0">
                <a:solidFill>
                  <a:schemeClr val="tx1"/>
                </a:solidFill>
              </a:rPr>
              <a:t> </a:t>
            </a:r>
            <a:r>
              <a:rPr lang="en-US" sz="1500" b="1" dirty="0">
                <a:solidFill>
                  <a:schemeClr val="tx1"/>
                </a:solidFill>
              </a:rPr>
              <a:t>from that donor</a:t>
            </a:r>
            <a:r>
              <a:rPr lang="en-US" sz="1500" dirty="0">
                <a:solidFill>
                  <a:schemeClr val="tx1"/>
                </a:solidFill>
              </a:rPr>
              <a:t>. </a:t>
            </a:r>
          </a:p>
          <a:p>
            <a:pPr algn="just"/>
            <a:r>
              <a:rPr lang="en-US" sz="1500" dirty="0">
                <a:solidFill>
                  <a:schemeClr val="tx1"/>
                </a:solidFill>
              </a:rPr>
              <a:t>The authors note that a breast examination should be part of the routine donor physical examination.</a:t>
            </a:r>
            <a:endParaRPr lang="it-IT" sz="1500" dirty="0">
              <a:solidFill>
                <a:schemeClr val="tx1"/>
              </a:solidFill>
            </a:endParaRPr>
          </a:p>
        </p:txBody>
      </p:sp>
      <p:pic>
        <p:nvPicPr>
          <p:cNvPr id="6" name="Immagine 5"/>
          <p:cNvPicPr>
            <a:picLocks noChangeAspect="1"/>
          </p:cNvPicPr>
          <p:nvPr/>
        </p:nvPicPr>
        <p:blipFill>
          <a:blip r:embed="rId3"/>
          <a:stretch>
            <a:fillRect/>
          </a:stretch>
        </p:blipFill>
        <p:spPr>
          <a:xfrm>
            <a:off x="588905" y="1184553"/>
            <a:ext cx="4089968" cy="4416389"/>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D152B-D541-DF43-1337-F5F039C9A6D0}"/>
            </a:ext>
          </a:extLst>
        </p:cNvPr>
        <p:cNvGrpSpPr/>
        <p:nvPr/>
      </p:nvGrpSpPr>
      <p:grpSpPr>
        <a:xfrm>
          <a:off x="0" y="0"/>
          <a:ext cx="0" cy="0"/>
          <a:chOff x="0" y="0"/>
          <a:chExt cx="0" cy="0"/>
        </a:xfrm>
      </p:grpSpPr>
      <p:sp>
        <p:nvSpPr>
          <p:cNvPr id="2" name="Segnaposto testo 1">
            <a:extLst>
              <a:ext uri="{FF2B5EF4-FFF2-40B4-BE49-F238E27FC236}">
                <a16:creationId xmlns:a16="http://schemas.microsoft.com/office/drawing/2014/main" id="{E2064F1D-1A43-C341-5665-334B9BEA28B9}"/>
              </a:ext>
            </a:extLst>
          </p:cNvPr>
          <p:cNvSpPr>
            <a:spLocks noGrp="1"/>
          </p:cNvSpPr>
          <p:nvPr>
            <p:ph type="body" sz="quarter" idx="13"/>
          </p:nvPr>
        </p:nvSpPr>
        <p:spPr>
          <a:xfrm>
            <a:off x="307225" y="254648"/>
            <a:ext cx="10176048" cy="690635"/>
          </a:xfrm>
        </p:spPr>
        <p:txBody>
          <a:bodyPr/>
          <a:lstStyle/>
          <a:p>
            <a:r>
              <a:rPr lang="en-US" sz="2500" dirty="0">
                <a:solidFill>
                  <a:schemeClr val="tx1"/>
                </a:solidFill>
              </a:rPr>
              <a:t>Candida species contamination of preservation fluid</a:t>
            </a:r>
            <a:endParaRPr lang="it-IT" sz="2500" dirty="0">
              <a:solidFill>
                <a:schemeClr val="tx1"/>
              </a:solidFill>
            </a:endParaRPr>
          </a:p>
        </p:txBody>
      </p:sp>
      <p:sp>
        <p:nvSpPr>
          <p:cNvPr id="3" name="Segnaposto testo 2">
            <a:extLst>
              <a:ext uri="{FF2B5EF4-FFF2-40B4-BE49-F238E27FC236}">
                <a16:creationId xmlns:a16="http://schemas.microsoft.com/office/drawing/2014/main" id="{BB9C026B-27BB-2EB7-F84F-96B5F077BCEB}"/>
              </a:ext>
            </a:extLst>
          </p:cNvPr>
          <p:cNvSpPr>
            <a:spLocks noGrp="1"/>
          </p:cNvSpPr>
          <p:nvPr>
            <p:ph type="body" sz="quarter" idx="16"/>
          </p:nvPr>
        </p:nvSpPr>
        <p:spPr>
          <a:xfrm>
            <a:off x="4689220" y="1109782"/>
            <a:ext cx="7114853" cy="4607604"/>
          </a:xfrm>
          <a:ln>
            <a:solidFill>
              <a:srgbClr val="C00000"/>
            </a:solidFill>
          </a:ln>
        </p:spPr>
        <p:style>
          <a:lnRef idx="2">
            <a:schemeClr val="dk1"/>
          </a:lnRef>
          <a:fillRef idx="1">
            <a:schemeClr val="lt1"/>
          </a:fillRef>
          <a:effectRef idx="0">
            <a:schemeClr val="dk1"/>
          </a:effectRef>
          <a:fontRef idx="minor">
            <a:schemeClr val="dk1"/>
          </a:fontRef>
        </p:style>
        <p:txBody>
          <a:bodyPr/>
          <a:lstStyle/>
          <a:p>
            <a:pPr algn="just"/>
            <a:r>
              <a:rPr lang="en-US" sz="1400" dirty="0"/>
              <a:t>Peritoneal contamination with donor strain during multi-abdominal organ recovery is not a frequent event but when transmission occurs and there is no intervention, the risk of significant complication is high. Rate of Candida </a:t>
            </a:r>
            <a:r>
              <a:rPr lang="en-US" sz="1400" dirty="0" err="1"/>
              <a:t>spp</a:t>
            </a:r>
            <a:r>
              <a:rPr lang="en-US" sz="1400" dirty="0"/>
              <a:t> isolation from organ preservation fluid varies widely; in this small, single centre study it was 8.6%, with 33% rate of complication (2 out of 6). </a:t>
            </a:r>
          </a:p>
          <a:p>
            <a:pPr algn="just"/>
            <a:r>
              <a:rPr lang="en-US" sz="1400" dirty="0"/>
              <a:t>There is no consensus on the use and duration of anti-fungal prophylaxis in renal </a:t>
            </a:r>
            <a:r>
              <a:rPr lang="en-US" sz="1400" dirty="0" err="1"/>
              <a:t>transplanttaion</a:t>
            </a:r>
            <a:r>
              <a:rPr lang="en-US" sz="1400" dirty="0"/>
              <a:t> where preservation fluid culture is positive and management is largely based on local experience. Culture of preservation fluid is not universally applied and great variation in microbiological methodology makes cross site comparison very difficult.</a:t>
            </a:r>
          </a:p>
          <a:p>
            <a:pPr algn="just"/>
            <a:endParaRPr lang="en-US" sz="1400" dirty="0"/>
          </a:p>
          <a:p>
            <a:pPr algn="just"/>
            <a:endParaRPr lang="en-US" sz="1400" dirty="0"/>
          </a:p>
          <a:p>
            <a:pPr algn="just"/>
            <a:endParaRPr lang="en-US" sz="1400" dirty="0"/>
          </a:p>
          <a:p>
            <a:pPr algn="just"/>
            <a:endParaRPr lang="en-US" sz="1400" dirty="0"/>
          </a:p>
          <a:p>
            <a:pPr algn="just"/>
            <a:endParaRPr lang="en-US" sz="1400" dirty="0"/>
          </a:p>
        </p:txBody>
      </p:sp>
      <p:pic>
        <p:nvPicPr>
          <p:cNvPr id="5122" name="Picture 2"/>
          <p:cNvPicPr>
            <a:picLocks noChangeAspect="1" noChangeArrowheads="1"/>
          </p:cNvPicPr>
          <p:nvPr/>
        </p:nvPicPr>
        <p:blipFill>
          <a:blip r:embed="rId3"/>
          <a:srcRect/>
          <a:stretch>
            <a:fillRect/>
          </a:stretch>
        </p:blipFill>
        <p:spPr bwMode="auto">
          <a:xfrm>
            <a:off x="523843" y="1115479"/>
            <a:ext cx="4079832" cy="4655923"/>
          </a:xfrm>
          <a:prstGeom prst="rect">
            <a:avLst/>
          </a:prstGeom>
          <a:noFill/>
          <a:ln w="9525">
            <a:noFill/>
            <a:miter lim="800000"/>
            <a:headEnd/>
            <a:tailEnd/>
          </a:ln>
          <a:effectLst/>
        </p:spPr>
      </p:pic>
      <p:sp>
        <p:nvSpPr>
          <p:cNvPr id="8" name="CasellaDiTesto 7"/>
          <p:cNvSpPr txBox="1"/>
          <p:nvPr/>
        </p:nvSpPr>
        <p:spPr>
          <a:xfrm>
            <a:off x="645394" y="5759528"/>
            <a:ext cx="4128483" cy="246221"/>
          </a:xfrm>
          <a:prstGeom prst="rect">
            <a:avLst/>
          </a:prstGeom>
          <a:noFill/>
        </p:spPr>
        <p:txBody>
          <a:bodyPr wrap="square" rtlCol="0">
            <a:spAutoFit/>
          </a:bodyPr>
          <a:lstStyle/>
          <a:p>
            <a:r>
              <a:rPr lang="it-IT" sz="1000" i="1" dirty="0" err="1"/>
              <a:t>Rodrigues</a:t>
            </a:r>
            <a:r>
              <a:rPr lang="it-IT" sz="1000" i="1" dirty="0"/>
              <a:t> BF,</a:t>
            </a:r>
            <a:r>
              <a:rPr lang="it-IT" sz="1000" i="1" dirty="0">
                <a:latin typeface="Verdana" pitchFamily="34" charset="0"/>
                <a:ea typeface="Verdana" pitchFamily="34" charset="0"/>
              </a:rPr>
              <a:t> </a:t>
            </a:r>
            <a:r>
              <a:rPr lang="it-IT" sz="1000" i="1" dirty="0" err="1">
                <a:latin typeface="Verdana" pitchFamily="34" charset="0"/>
                <a:ea typeface="Verdana" pitchFamily="34" charset="0"/>
              </a:rPr>
              <a:t>et</a:t>
            </a:r>
            <a:r>
              <a:rPr lang="it-IT" sz="1000" i="1" dirty="0">
                <a:latin typeface="Verdana" pitchFamily="34" charset="0"/>
                <a:ea typeface="Verdana" pitchFamily="34" charset="0"/>
              </a:rPr>
              <a:t> al. </a:t>
            </a:r>
            <a:r>
              <a:rPr lang="it-IT" sz="1000" i="1" dirty="0" err="1">
                <a:latin typeface="Verdana" pitchFamily="34" charset="0"/>
                <a:ea typeface="Verdana" pitchFamily="34" charset="0"/>
              </a:rPr>
              <a:t>Transplant</a:t>
            </a:r>
            <a:r>
              <a:rPr lang="it-IT" sz="1000" i="1" dirty="0">
                <a:latin typeface="Verdana" pitchFamily="34" charset="0"/>
                <a:ea typeface="Verdana" pitchFamily="34" charset="0"/>
              </a:rPr>
              <a:t> </a:t>
            </a:r>
            <a:r>
              <a:rPr lang="it-IT" sz="1000" i="1" dirty="0" err="1">
                <a:latin typeface="Verdana" pitchFamily="34" charset="0"/>
                <a:ea typeface="Verdana" pitchFamily="34" charset="0"/>
              </a:rPr>
              <a:t>Proc</a:t>
            </a:r>
            <a:r>
              <a:rPr lang="it-IT" sz="1000" i="1" dirty="0">
                <a:latin typeface="Verdana" pitchFamily="34" charset="0"/>
                <a:ea typeface="Verdana" pitchFamily="34" charset="0"/>
              </a:rPr>
              <a:t> 2013; 45 (6) :2215 - 9</a:t>
            </a:r>
          </a:p>
        </p:txBody>
      </p:sp>
    </p:spTree>
    <p:extLst>
      <p:ext uri="{BB962C8B-B14F-4D97-AF65-F5344CB8AC3E}">
        <p14:creationId xmlns:p14="http://schemas.microsoft.com/office/powerpoint/2010/main" val="4158669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F0E3C-E7FA-972E-C119-F43D06CAFD15}"/>
            </a:ext>
          </a:extLst>
        </p:cNvPr>
        <p:cNvGrpSpPr/>
        <p:nvPr/>
      </p:nvGrpSpPr>
      <p:grpSpPr>
        <a:xfrm>
          <a:off x="0" y="0"/>
          <a:ext cx="0" cy="0"/>
          <a:chOff x="0" y="0"/>
          <a:chExt cx="0" cy="0"/>
        </a:xfrm>
      </p:grpSpPr>
      <p:sp>
        <p:nvSpPr>
          <p:cNvPr id="2" name="Segnaposto testo 1">
            <a:extLst>
              <a:ext uri="{FF2B5EF4-FFF2-40B4-BE49-F238E27FC236}">
                <a16:creationId xmlns:a16="http://schemas.microsoft.com/office/drawing/2014/main" id="{D4964DE3-1DCF-6FEC-65DF-B4F1968B19ED}"/>
              </a:ext>
            </a:extLst>
          </p:cNvPr>
          <p:cNvSpPr>
            <a:spLocks noGrp="1"/>
          </p:cNvSpPr>
          <p:nvPr>
            <p:ph type="body" sz="quarter" idx="13"/>
          </p:nvPr>
        </p:nvSpPr>
        <p:spPr>
          <a:xfrm>
            <a:off x="212229" y="320625"/>
            <a:ext cx="10546822" cy="690635"/>
          </a:xfrm>
        </p:spPr>
        <p:txBody>
          <a:bodyPr/>
          <a:lstStyle/>
          <a:p>
            <a:r>
              <a:rPr lang="en-US" sz="2300" i="1" dirty="0">
                <a:solidFill>
                  <a:schemeClr val="tx1"/>
                </a:solidFill>
              </a:rPr>
              <a:t>M. </a:t>
            </a:r>
            <a:r>
              <a:rPr lang="en-US" sz="2300" i="1" dirty="0" err="1">
                <a:solidFill>
                  <a:schemeClr val="tx1"/>
                </a:solidFill>
              </a:rPr>
              <a:t>fortuitum</a:t>
            </a:r>
            <a:r>
              <a:rPr lang="en-US" sz="2300" i="1" dirty="0">
                <a:solidFill>
                  <a:schemeClr val="tx1"/>
                </a:solidFill>
              </a:rPr>
              <a:t> </a:t>
            </a:r>
            <a:r>
              <a:rPr lang="en-US" sz="2300" dirty="0">
                <a:solidFill>
                  <a:schemeClr val="tx1"/>
                </a:solidFill>
              </a:rPr>
              <a:t>and </a:t>
            </a:r>
            <a:r>
              <a:rPr lang="it-IT" sz="2300" i="1" dirty="0">
                <a:solidFill>
                  <a:schemeClr val="tx1"/>
                </a:solidFill>
              </a:rPr>
              <a:t>A. </a:t>
            </a:r>
            <a:r>
              <a:rPr lang="it-IT" sz="2300" i="1" dirty="0" err="1">
                <a:solidFill>
                  <a:schemeClr val="tx1"/>
                </a:solidFill>
              </a:rPr>
              <a:t>fumigatus</a:t>
            </a:r>
            <a:r>
              <a:rPr lang="it-IT" sz="2300" i="1" dirty="0">
                <a:solidFill>
                  <a:schemeClr val="tx1"/>
                </a:solidFill>
              </a:rPr>
              <a:t> </a:t>
            </a:r>
            <a:r>
              <a:rPr lang="en-US" sz="2300" dirty="0">
                <a:solidFill>
                  <a:schemeClr val="tx1"/>
                </a:solidFill>
              </a:rPr>
              <a:t>infection following fat graft</a:t>
            </a:r>
            <a:endParaRPr lang="it-IT" sz="2300" dirty="0">
              <a:solidFill>
                <a:schemeClr val="tx1"/>
              </a:solidFill>
            </a:endParaRPr>
          </a:p>
        </p:txBody>
      </p:sp>
      <p:sp>
        <p:nvSpPr>
          <p:cNvPr id="3" name="Segnaposto testo 2">
            <a:extLst>
              <a:ext uri="{FF2B5EF4-FFF2-40B4-BE49-F238E27FC236}">
                <a16:creationId xmlns:a16="http://schemas.microsoft.com/office/drawing/2014/main" id="{DBE027FE-C160-B5C9-594D-179C1BA8E1E0}"/>
              </a:ext>
            </a:extLst>
          </p:cNvPr>
          <p:cNvSpPr>
            <a:spLocks noGrp="1"/>
          </p:cNvSpPr>
          <p:nvPr>
            <p:ph type="body" sz="quarter" idx="16"/>
          </p:nvPr>
        </p:nvSpPr>
        <p:spPr>
          <a:xfrm>
            <a:off x="307223" y="862144"/>
            <a:ext cx="9252413" cy="5253648"/>
          </a:xfrm>
        </p:spPr>
        <p:txBody>
          <a:bodyPr/>
          <a:lstStyle/>
          <a:p>
            <a:pPr algn="just"/>
            <a:r>
              <a:rPr lang="en-US" sz="1500" dirty="0">
                <a:solidFill>
                  <a:schemeClr val="tx1"/>
                </a:solidFill>
              </a:rPr>
              <a:t>Painful swelling and erythema at implantation sites on face </a:t>
            </a:r>
            <a:r>
              <a:rPr lang="it-IT" sz="1500" dirty="0">
                <a:solidFill>
                  <a:schemeClr val="tx1"/>
                </a:solidFill>
              </a:rPr>
              <a:t>4 weeks </a:t>
            </a:r>
            <a:r>
              <a:rPr lang="it-IT" sz="1500" dirty="0" err="1">
                <a:solidFill>
                  <a:schemeClr val="tx1"/>
                </a:solidFill>
              </a:rPr>
              <a:t>after</a:t>
            </a:r>
            <a:r>
              <a:rPr lang="it-IT" sz="1500" dirty="0">
                <a:solidFill>
                  <a:schemeClr val="tx1"/>
                </a:solidFill>
              </a:rPr>
              <a:t> </a:t>
            </a:r>
            <a:r>
              <a:rPr lang="it-IT" sz="1500" dirty="0" err="1">
                <a:solidFill>
                  <a:schemeClr val="tx1"/>
                </a:solidFill>
              </a:rPr>
              <a:t>replantation</a:t>
            </a:r>
            <a:r>
              <a:rPr lang="it-IT" sz="1500" dirty="0">
                <a:solidFill>
                  <a:schemeClr val="tx1"/>
                </a:solidFill>
              </a:rPr>
              <a:t>. CT </a:t>
            </a:r>
            <a:r>
              <a:rPr lang="it-IT" sz="1500" dirty="0" err="1">
                <a:solidFill>
                  <a:schemeClr val="tx1"/>
                </a:solidFill>
              </a:rPr>
              <a:t>of</a:t>
            </a:r>
            <a:r>
              <a:rPr lang="it-IT" sz="1500" dirty="0">
                <a:solidFill>
                  <a:schemeClr val="tx1"/>
                </a:solidFill>
              </a:rPr>
              <a:t> </a:t>
            </a:r>
            <a:r>
              <a:rPr lang="it-IT" sz="1500" dirty="0" err="1">
                <a:solidFill>
                  <a:schemeClr val="tx1"/>
                </a:solidFill>
              </a:rPr>
              <a:t>neck</a:t>
            </a:r>
            <a:r>
              <a:rPr lang="it-IT" sz="1500" dirty="0">
                <a:solidFill>
                  <a:schemeClr val="tx1"/>
                </a:solidFill>
              </a:rPr>
              <a:t> </a:t>
            </a:r>
            <a:r>
              <a:rPr lang="it-IT" sz="1500" dirty="0" err="1">
                <a:solidFill>
                  <a:schemeClr val="tx1"/>
                </a:solidFill>
              </a:rPr>
              <a:t>showed</a:t>
            </a:r>
            <a:r>
              <a:rPr lang="it-IT" sz="1500" dirty="0">
                <a:solidFill>
                  <a:schemeClr val="tx1"/>
                </a:solidFill>
              </a:rPr>
              <a:t> multiple </a:t>
            </a:r>
            <a:r>
              <a:rPr lang="it-IT" sz="1500" dirty="0" err="1">
                <a:solidFill>
                  <a:schemeClr val="tx1"/>
                </a:solidFill>
              </a:rPr>
              <a:t>peripheral</a:t>
            </a:r>
            <a:r>
              <a:rPr lang="it-IT" sz="1500" dirty="0">
                <a:solidFill>
                  <a:schemeClr val="tx1"/>
                </a:solidFill>
              </a:rPr>
              <a:t> </a:t>
            </a:r>
            <a:r>
              <a:rPr lang="it-IT" sz="1500" dirty="0" err="1">
                <a:solidFill>
                  <a:schemeClr val="tx1"/>
                </a:solidFill>
              </a:rPr>
              <a:t>enhancing</a:t>
            </a:r>
            <a:r>
              <a:rPr lang="it-IT" sz="1500" dirty="0">
                <a:solidFill>
                  <a:schemeClr val="tx1"/>
                </a:solidFill>
              </a:rPr>
              <a:t> </a:t>
            </a:r>
            <a:r>
              <a:rPr lang="it-IT" sz="1500" dirty="0" err="1">
                <a:solidFill>
                  <a:schemeClr val="tx1"/>
                </a:solidFill>
              </a:rPr>
              <a:t>nodular</a:t>
            </a:r>
            <a:r>
              <a:rPr lang="it-IT" sz="1500" dirty="0">
                <a:solidFill>
                  <a:schemeClr val="tx1"/>
                </a:solidFill>
              </a:rPr>
              <a:t> </a:t>
            </a:r>
            <a:r>
              <a:rPr lang="it-IT" sz="1500" dirty="0" err="1">
                <a:solidFill>
                  <a:schemeClr val="tx1"/>
                </a:solidFill>
              </a:rPr>
              <a:t>lesions</a:t>
            </a:r>
            <a:r>
              <a:rPr lang="it-IT" sz="1500" dirty="0">
                <a:solidFill>
                  <a:schemeClr val="tx1"/>
                </a:solidFill>
              </a:rPr>
              <a:t> </a:t>
            </a:r>
            <a:r>
              <a:rPr lang="it-IT" sz="1500" dirty="0" err="1">
                <a:solidFill>
                  <a:schemeClr val="tx1"/>
                </a:solidFill>
              </a:rPr>
              <a:t>to</a:t>
            </a:r>
            <a:r>
              <a:rPr lang="it-IT" sz="1500" dirty="0">
                <a:solidFill>
                  <a:schemeClr val="tx1"/>
                </a:solidFill>
              </a:rPr>
              <a:t> </a:t>
            </a:r>
            <a:r>
              <a:rPr lang="it-IT" sz="1500" dirty="0" err="1">
                <a:solidFill>
                  <a:schemeClr val="tx1"/>
                </a:solidFill>
              </a:rPr>
              <a:t>forehead</a:t>
            </a:r>
            <a:r>
              <a:rPr lang="it-IT" sz="1500" dirty="0">
                <a:solidFill>
                  <a:schemeClr val="tx1"/>
                </a:solidFill>
              </a:rPr>
              <a:t>, </a:t>
            </a:r>
            <a:r>
              <a:rPr lang="it-IT" sz="1500" dirty="0" err="1">
                <a:solidFill>
                  <a:schemeClr val="tx1"/>
                </a:solidFill>
              </a:rPr>
              <a:t>both</a:t>
            </a:r>
            <a:r>
              <a:rPr lang="it-IT" sz="1500" dirty="0">
                <a:solidFill>
                  <a:schemeClr val="tx1"/>
                </a:solidFill>
              </a:rPr>
              <a:t> </a:t>
            </a:r>
            <a:r>
              <a:rPr lang="it-IT" sz="1500" dirty="0" err="1">
                <a:solidFill>
                  <a:schemeClr val="tx1"/>
                </a:solidFill>
              </a:rPr>
              <a:t>cheeks</a:t>
            </a:r>
            <a:r>
              <a:rPr lang="it-IT" sz="1500" dirty="0">
                <a:solidFill>
                  <a:schemeClr val="tx1"/>
                </a:solidFill>
              </a:rPr>
              <a:t>, and right </a:t>
            </a:r>
            <a:r>
              <a:rPr lang="it-IT" sz="1500" dirty="0" err="1">
                <a:solidFill>
                  <a:schemeClr val="tx1"/>
                </a:solidFill>
              </a:rPr>
              <a:t>nasolabial</a:t>
            </a:r>
            <a:r>
              <a:rPr lang="it-IT" sz="1500" dirty="0">
                <a:solidFill>
                  <a:schemeClr val="tx1"/>
                </a:solidFill>
              </a:rPr>
              <a:t> area </a:t>
            </a:r>
            <a:r>
              <a:rPr lang="it-IT" sz="1500" dirty="0" err="1">
                <a:solidFill>
                  <a:schemeClr val="tx1"/>
                </a:solidFill>
              </a:rPr>
              <a:t>compatible</a:t>
            </a:r>
            <a:r>
              <a:rPr lang="it-IT" sz="1500" dirty="0">
                <a:solidFill>
                  <a:schemeClr val="tx1"/>
                </a:solidFill>
              </a:rPr>
              <a:t> </a:t>
            </a:r>
            <a:r>
              <a:rPr lang="it-IT" sz="1500" dirty="0" err="1">
                <a:solidFill>
                  <a:schemeClr val="tx1"/>
                </a:solidFill>
              </a:rPr>
              <a:t>with</a:t>
            </a:r>
            <a:r>
              <a:rPr lang="it-IT" sz="1500" dirty="0">
                <a:solidFill>
                  <a:schemeClr val="tx1"/>
                </a:solidFill>
              </a:rPr>
              <a:t> </a:t>
            </a:r>
            <a:r>
              <a:rPr lang="it-IT" sz="1500" dirty="0" err="1">
                <a:solidFill>
                  <a:schemeClr val="tx1"/>
                </a:solidFill>
              </a:rPr>
              <a:t>abscesses</a:t>
            </a:r>
            <a:r>
              <a:rPr lang="it-IT" sz="1500" dirty="0">
                <a:solidFill>
                  <a:schemeClr val="tx1"/>
                </a:solidFill>
              </a:rPr>
              <a:t>.</a:t>
            </a:r>
            <a:endParaRPr lang="en-US" sz="1500" dirty="0">
              <a:solidFill>
                <a:schemeClr val="tx1"/>
              </a:solidFill>
            </a:endParaRPr>
          </a:p>
          <a:p>
            <a:pPr algn="just"/>
            <a:r>
              <a:rPr lang="en-US" sz="1500" dirty="0">
                <a:solidFill>
                  <a:schemeClr val="tx1"/>
                </a:solidFill>
              </a:rPr>
              <a:t>This is specifically related to infection from a "cryopreserved autologous fat graft". </a:t>
            </a:r>
            <a:r>
              <a:rPr lang="en-US" sz="1500" b="1" dirty="0">
                <a:solidFill>
                  <a:schemeClr val="tx1"/>
                </a:solidFill>
              </a:rPr>
              <a:t>Contamination of the graft likely occurred during handling </a:t>
            </a:r>
            <a:r>
              <a:rPr lang="en-US" sz="1500" dirty="0">
                <a:solidFill>
                  <a:schemeClr val="tx1"/>
                </a:solidFill>
              </a:rPr>
              <a:t>either at the harvest procedure (unlikely since some fat from the same </a:t>
            </a:r>
            <a:r>
              <a:rPr lang="en-US" sz="1500" dirty="0" err="1">
                <a:solidFill>
                  <a:schemeClr val="tx1"/>
                </a:solidFill>
              </a:rPr>
              <a:t>lipectomy</a:t>
            </a:r>
            <a:r>
              <a:rPr lang="en-US" sz="1500" dirty="0">
                <a:solidFill>
                  <a:schemeClr val="tx1"/>
                </a:solidFill>
              </a:rPr>
              <a:t> was used for reconstruction during the same surgical procedure and resulted in no harm), during cryopreservation steps, while it was stored for 2 months, during the thawing procedure, or during implantation. The root cause was not identified but it's not likely to be donor derived since the autologous donor was not reported to have abscesses or infections at time of harvest (</a:t>
            </a:r>
            <a:r>
              <a:rPr lang="en-US" sz="1500" dirty="0" err="1">
                <a:solidFill>
                  <a:schemeClr val="tx1"/>
                </a:solidFill>
              </a:rPr>
              <a:t>lipectomy</a:t>
            </a:r>
            <a:r>
              <a:rPr lang="en-US" sz="1500" dirty="0">
                <a:solidFill>
                  <a:schemeClr val="tx1"/>
                </a:solidFill>
              </a:rPr>
              <a:t>) or at implantation. Body site where harvest took place was also not reported.</a:t>
            </a:r>
          </a:p>
          <a:p>
            <a:pPr algn="just"/>
            <a:r>
              <a:rPr lang="en-US" sz="1500" dirty="0">
                <a:solidFill>
                  <a:schemeClr val="tx1"/>
                </a:solidFill>
              </a:rPr>
              <a:t> </a:t>
            </a:r>
            <a:endParaRPr lang="it-IT" sz="1500" dirty="0">
              <a:solidFill>
                <a:schemeClr val="tx1"/>
              </a:solidFill>
            </a:endParaRPr>
          </a:p>
        </p:txBody>
      </p:sp>
      <p:pic>
        <p:nvPicPr>
          <p:cNvPr id="8" name="Immagine 7"/>
          <p:cNvPicPr>
            <a:picLocks noChangeAspect="1"/>
          </p:cNvPicPr>
          <p:nvPr/>
        </p:nvPicPr>
        <p:blipFill>
          <a:blip r:embed="rId3"/>
          <a:stretch>
            <a:fillRect/>
          </a:stretch>
        </p:blipFill>
        <p:spPr>
          <a:xfrm>
            <a:off x="9901852" y="3146767"/>
            <a:ext cx="1581574" cy="1674607"/>
          </a:xfrm>
          <a:prstGeom prst="rect">
            <a:avLst/>
          </a:prstGeom>
        </p:spPr>
      </p:pic>
      <p:sp>
        <p:nvSpPr>
          <p:cNvPr id="11" name="CasellaDiTesto 10"/>
          <p:cNvSpPr txBox="1"/>
          <p:nvPr/>
        </p:nvSpPr>
        <p:spPr>
          <a:xfrm>
            <a:off x="9683702" y="4934170"/>
            <a:ext cx="2271776" cy="400110"/>
          </a:xfrm>
          <a:prstGeom prst="rect">
            <a:avLst/>
          </a:prstGeom>
          <a:noFill/>
        </p:spPr>
        <p:txBody>
          <a:bodyPr wrap="none" rtlCol="0">
            <a:spAutoFit/>
          </a:bodyPr>
          <a:lstStyle/>
          <a:p>
            <a:r>
              <a:rPr lang="it-IT" sz="1000" i="1" dirty="0" err="1">
                <a:latin typeface="Verdana" pitchFamily="34" charset="0"/>
                <a:ea typeface="Verdana" pitchFamily="34" charset="0"/>
              </a:rPr>
              <a:t>Kim</a:t>
            </a:r>
            <a:r>
              <a:rPr lang="it-IT" sz="1000" i="1" dirty="0">
                <a:latin typeface="Verdana" pitchFamily="34" charset="0"/>
                <a:ea typeface="Verdana" pitchFamily="34" charset="0"/>
              </a:rPr>
              <a:t> SK, et al. J </a:t>
            </a:r>
            <a:r>
              <a:rPr lang="it-IT" sz="1000" i="1" dirty="0" err="1">
                <a:latin typeface="Verdana" pitchFamily="34" charset="0"/>
                <a:ea typeface="Verdana" pitchFamily="34" charset="0"/>
              </a:rPr>
              <a:t>Craniofac</a:t>
            </a:r>
            <a:r>
              <a:rPr lang="it-IT" sz="1000" i="1" dirty="0">
                <a:latin typeface="Verdana" pitchFamily="34" charset="0"/>
                <a:ea typeface="Verdana" pitchFamily="34" charset="0"/>
              </a:rPr>
              <a:t> </a:t>
            </a:r>
            <a:r>
              <a:rPr lang="it-IT" sz="1000" i="1" dirty="0" err="1">
                <a:latin typeface="Verdana" pitchFamily="34" charset="0"/>
                <a:ea typeface="Verdana" pitchFamily="34" charset="0"/>
              </a:rPr>
              <a:t>Surg</a:t>
            </a:r>
            <a:r>
              <a:rPr lang="it-IT" sz="1000" i="1" dirty="0">
                <a:latin typeface="Verdana" pitchFamily="34" charset="0"/>
                <a:ea typeface="Verdana" pitchFamily="34" charset="0"/>
              </a:rPr>
              <a:t>. </a:t>
            </a:r>
          </a:p>
          <a:p>
            <a:r>
              <a:rPr lang="it-IT" sz="1000" i="1" dirty="0">
                <a:latin typeface="Verdana" pitchFamily="34" charset="0"/>
                <a:ea typeface="Verdana" pitchFamily="34" charset="0"/>
              </a:rPr>
              <a:t>2013 Sep;24(5):1676-8</a:t>
            </a:r>
          </a:p>
        </p:txBody>
      </p:sp>
      <p:pic>
        <p:nvPicPr>
          <p:cNvPr id="12" name="Immagine 11"/>
          <p:cNvPicPr>
            <a:picLocks noChangeAspect="1"/>
          </p:cNvPicPr>
          <p:nvPr/>
        </p:nvPicPr>
        <p:blipFill>
          <a:blip r:embed="rId4"/>
          <a:stretch>
            <a:fillRect/>
          </a:stretch>
        </p:blipFill>
        <p:spPr>
          <a:xfrm>
            <a:off x="9813408" y="1412970"/>
            <a:ext cx="1707416" cy="1576524"/>
          </a:xfrm>
          <a:prstGeom prst="rect">
            <a:avLst/>
          </a:prstGeom>
        </p:spPr>
      </p:pic>
    </p:spTree>
    <p:extLst>
      <p:ext uri="{BB962C8B-B14F-4D97-AF65-F5344CB8AC3E}">
        <p14:creationId xmlns:p14="http://schemas.microsoft.com/office/powerpoint/2010/main" val="1094198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247850" y="314023"/>
            <a:ext cx="10176048" cy="690635"/>
          </a:xfrm>
        </p:spPr>
        <p:txBody>
          <a:bodyPr/>
          <a:lstStyle/>
          <a:p>
            <a:r>
              <a:rPr lang="it-IT" sz="2500" dirty="0" err="1">
                <a:solidFill>
                  <a:schemeClr val="tx1"/>
                </a:solidFill>
              </a:rPr>
              <a:t>Drug-Resistant</a:t>
            </a:r>
            <a:r>
              <a:rPr lang="it-IT" sz="2500" dirty="0">
                <a:solidFill>
                  <a:schemeClr val="tx1"/>
                </a:solidFill>
              </a:rPr>
              <a:t> </a:t>
            </a:r>
            <a:r>
              <a:rPr lang="it-IT" sz="2500" i="1" dirty="0">
                <a:solidFill>
                  <a:schemeClr val="tx1"/>
                </a:solidFill>
              </a:rPr>
              <a:t>E. coli </a:t>
            </a:r>
            <a:r>
              <a:rPr lang="it-IT" sz="2500" i="1" dirty="0" err="1">
                <a:solidFill>
                  <a:schemeClr val="tx1"/>
                </a:solidFill>
              </a:rPr>
              <a:t>b</a:t>
            </a:r>
            <a:r>
              <a:rPr lang="it-IT" sz="2500" dirty="0" err="1">
                <a:solidFill>
                  <a:schemeClr val="tx1"/>
                </a:solidFill>
              </a:rPr>
              <a:t>acteremia</a:t>
            </a:r>
            <a:r>
              <a:rPr lang="it-IT" sz="2500" dirty="0">
                <a:solidFill>
                  <a:schemeClr val="tx1"/>
                </a:solidFill>
              </a:rPr>
              <a:t> </a:t>
            </a:r>
            <a:r>
              <a:rPr lang="it-IT" sz="2500" dirty="0" err="1">
                <a:solidFill>
                  <a:schemeClr val="tx1"/>
                </a:solidFill>
              </a:rPr>
              <a:t>transmitted</a:t>
            </a:r>
            <a:r>
              <a:rPr lang="it-IT" sz="2500" dirty="0">
                <a:solidFill>
                  <a:schemeClr val="tx1"/>
                </a:solidFill>
              </a:rPr>
              <a:t> </a:t>
            </a:r>
            <a:r>
              <a:rPr lang="it-IT" sz="2500" dirty="0" err="1">
                <a:solidFill>
                  <a:schemeClr val="tx1"/>
                </a:solidFill>
              </a:rPr>
              <a:t>by</a:t>
            </a:r>
            <a:r>
              <a:rPr lang="it-IT" sz="2500" dirty="0">
                <a:solidFill>
                  <a:schemeClr val="tx1"/>
                </a:solidFill>
              </a:rPr>
              <a:t> FMT</a:t>
            </a:r>
          </a:p>
          <a:p>
            <a:endParaRPr lang="it-IT" sz="2500" dirty="0">
              <a:solidFill>
                <a:schemeClr val="tx1"/>
              </a:solidFill>
            </a:endParaRPr>
          </a:p>
        </p:txBody>
      </p:sp>
      <p:sp>
        <p:nvSpPr>
          <p:cNvPr id="3" name="Segnaposto testo 2"/>
          <p:cNvSpPr>
            <a:spLocks noGrp="1"/>
          </p:cNvSpPr>
          <p:nvPr>
            <p:ph type="body" sz="quarter" idx="16"/>
          </p:nvPr>
        </p:nvSpPr>
        <p:spPr>
          <a:xfrm>
            <a:off x="5225147" y="843146"/>
            <a:ext cx="6399479" cy="5343897"/>
          </a:xfrm>
        </p:spPr>
        <p:txBody>
          <a:bodyPr/>
          <a:lstStyle/>
          <a:p>
            <a:pPr algn="just"/>
            <a:r>
              <a:rPr lang="en-US" sz="1400" dirty="0">
                <a:solidFill>
                  <a:schemeClr val="tx1"/>
                </a:solidFill>
              </a:rPr>
              <a:t>Both cases of infection were linked to the same stool donor by means of genomic sequencing. Each of three lots of capsules from that donor was later found to contain ESBL-producing </a:t>
            </a:r>
            <a:r>
              <a:rPr lang="en-US" sz="1400" i="1" dirty="0">
                <a:solidFill>
                  <a:schemeClr val="tx1"/>
                </a:solidFill>
              </a:rPr>
              <a:t>E. coli </a:t>
            </a:r>
            <a:r>
              <a:rPr lang="en-US" sz="1400" dirty="0">
                <a:solidFill>
                  <a:schemeClr val="tx1"/>
                </a:solidFill>
              </a:rPr>
              <a:t>with a resistance pattern similar, but not identical, to the blood isolates from the patients, as determined by means of culture. Frozen fecal samples that were obtained from patients before FMT were cultured and found to be negative for ESBL-producing organisms. The stool donor was screened and tested appropriately according to protocols and regulations, and had no risk factors of MDR organism carriage. Subsequently, after these serious adverse events were reported, donor-stool screening was expanded to include tests for ESBL-producing organisms.</a:t>
            </a:r>
            <a:endParaRPr lang="it-IT" sz="1400" dirty="0">
              <a:solidFill>
                <a:schemeClr val="tx1"/>
              </a:solidFill>
            </a:endParaRPr>
          </a:p>
        </p:txBody>
      </p:sp>
      <p:pic>
        <p:nvPicPr>
          <p:cNvPr id="3074" name="Picture 2"/>
          <p:cNvPicPr>
            <a:picLocks noChangeAspect="1" noChangeArrowheads="1"/>
          </p:cNvPicPr>
          <p:nvPr/>
        </p:nvPicPr>
        <p:blipFill>
          <a:blip r:embed="rId3"/>
          <a:srcRect/>
          <a:stretch>
            <a:fillRect/>
          </a:stretch>
        </p:blipFill>
        <p:spPr bwMode="auto">
          <a:xfrm>
            <a:off x="545161" y="878343"/>
            <a:ext cx="4478096" cy="4830350"/>
          </a:xfrm>
          <a:prstGeom prst="rect">
            <a:avLst/>
          </a:prstGeom>
          <a:noFill/>
          <a:ln w="9525">
            <a:noFill/>
            <a:miter lim="800000"/>
            <a:headEnd/>
            <a:tailEnd/>
          </a:ln>
          <a:effectLst/>
        </p:spPr>
      </p:pic>
      <p:sp>
        <p:nvSpPr>
          <p:cNvPr id="6" name="CasellaDiTesto 5"/>
          <p:cNvSpPr txBox="1"/>
          <p:nvPr/>
        </p:nvSpPr>
        <p:spPr>
          <a:xfrm>
            <a:off x="574144" y="5628911"/>
            <a:ext cx="4406976" cy="246221"/>
          </a:xfrm>
          <a:prstGeom prst="rect">
            <a:avLst/>
          </a:prstGeom>
          <a:noFill/>
        </p:spPr>
        <p:txBody>
          <a:bodyPr wrap="none" rtlCol="0">
            <a:spAutoFit/>
          </a:bodyPr>
          <a:lstStyle/>
          <a:p>
            <a:r>
              <a:rPr lang="it-IT" sz="1000" i="1" dirty="0" err="1">
                <a:latin typeface="Verdana" pitchFamily="34" charset="0"/>
                <a:ea typeface="Verdana" pitchFamily="34" charset="0"/>
              </a:rPr>
              <a:t>DeFilipp</a:t>
            </a:r>
            <a:r>
              <a:rPr lang="it-IT" sz="1000" i="1" dirty="0">
                <a:latin typeface="Verdana" pitchFamily="34" charset="0"/>
                <a:ea typeface="Verdana" pitchFamily="34" charset="0"/>
              </a:rPr>
              <a:t> Z, </a:t>
            </a:r>
            <a:r>
              <a:rPr lang="it-IT" sz="1000" i="1" dirty="0" err="1">
                <a:latin typeface="Verdana" pitchFamily="34" charset="0"/>
                <a:ea typeface="Verdana" pitchFamily="34" charset="0"/>
              </a:rPr>
              <a:t>et</a:t>
            </a:r>
            <a:r>
              <a:rPr lang="it-IT" sz="1000" i="1" dirty="0">
                <a:latin typeface="Verdana" pitchFamily="34" charset="0"/>
                <a:ea typeface="Verdana" pitchFamily="34" charset="0"/>
              </a:rPr>
              <a:t> al. N </a:t>
            </a:r>
            <a:r>
              <a:rPr lang="it-IT" sz="1000" i="1" dirty="0" err="1">
                <a:latin typeface="Verdana" pitchFamily="34" charset="0"/>
                <a:ea typeface="Verdana" pitchFamily="34" charset="0"/>
              </a:rPr>
              <a:t>Engl</a:t>
            </a:r>
            <a:r>
              <a:rPr lang="it-IT" sz="1000" i="1" dirty="0">
                <a:latin typeface="Verdana" pitchFamily="34" charset="0"/>
                <a:ea typeface="Verdana" pitchFamily="34" charset="0"/>
              </a:rPr>
              <a:t> J </a:t>
            </a:r>
            <a:r>
              <a:rPr lang="it-IT" sz="1000" i="1" dirty="0" err="1">
                <a:latin typeface="Verdana" pitchFamily="34" charset="0"/>
                <a:ea typeface="Verdana" pitchFamily="34" charset="0"/>
              </a:rPr>
              <a:t>Med</a:t>
            </a:r>
            <a:r>
              <a:rPr lang="it-IT" sz="1000" i="1" dirty="0">
                <a:latin typeface="Verdana" pitchFamily="34" charset="0"/>
                <a:ea typeface="Verdana" pitchFamily="34" charset="0"/>
              </a:rPr>
              <a:t>. 2019 </a:t>
            </a:r>
            <a:r>
              <a:rPr lang="it-IT" sz="1000" i="1" dirty="0" err="1">
                <a:latin typeface="Verdana" pitchFamily="34" charset="0"/>
                <a:ea typeface="Verdana" pitchFamily="34" charset="0"/>
              </a:rPr>
              <a:t>Nov</a:t>
            </a:r>
            <a:r>
              <a:rPr lang="it-IT" sz="1000" i="1" dirty="0">
                <a:latin typeface="Verdana" pitchFamily="34" charset="0"/>
                <a:ea typeface="Verdana" pitchFamily="34" charset="0"/>
              </a:rPr>
              <a:t> 21;381(21):2043-2050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212225" y="302148"/>
            <a:ext cx="10176048" cy="690635"/>
          </a:xfrm>
        </p:spPr>
        <p:txBody>
          <a:bodyPr/>
          <a:lstStyle/>
          <a:p>
            <a:r>
              <a:rPr lang="en-US" sz="2500" dirty="0">
                <a:solidFill>
                  <a:schemeClr val="tx1"/>
                </a:solidFill>
              </a:rPr>
              <a:t>ABO hemolytic transfusion reaction</a:t>
            </a:r>
          </a:p>
          <a:p>
            <a:endParaRPr lang="it-IT" sz="2500" dirty="0">
              <a:solidFill>
                <a:schemeClr val="tx1"/>
              </a:solidFill>
            </a:endParaRPr>
          </a:p>
        </p:txBody>
      </p:sp>
      <p:sp>
        <p:nvSpPr>
          <p:cNvPr id="3" name="Segnaposto testo 2"/>
          <p:cNvSpPr>
            <a:spLocks noGrp="1"/>
          </p:cNvSpPr>
          <p:nvPr>
            <p:ph type="body" sz="quarter" idx="16"/>
          </p:nvPr>
        </p:nvSpPr>
        <p:spPr>
          <a:xfrm>
            <a:off x="4879225" y="1045033"/>
            <a:ext cx="6758593" cy="5165765"/>
          </a:xfrm>
        </p:spPr>
        <p:txBody>
          <a:bodyPr/>
          <a:lstStyle/>
          <a:p>
            <a:pPr algn="just"/>
            <a:r>
              <a:rPr lang="en-US" sz="1400" dirty="0">
                <a:solidFill>
                  <a:schemeClr val="tx1"/>
                </a:solidFill>
              </a:rPr>
              <a:t>Double- and triple-checking blood typing is paramount, especially in urgent situations. Blood typing should occur as early as possible in a patient's care, with universal donor blood (O-negative) used in emergencies where the blood type is unknown. </a:t>
            </a:r>
          </a:p>
          <a:p>
            <a:pPr algn="just"/>
            <a:r>
              <a:rPr lang="en-US" sz="1400" dirty="0">
                <a:solidFill>
                  <a:schemeClr val="tx1"/>
                </a:solidFill>
              </a:rPr>
              <a:t>Clinicians must remain vigilant for early signs of transfusion reactions and recognize that these reactions might present atypically. Patients with recent transfusions require close monitoring. </a:t>
            </a:r>
          </a:p>
          <a:p>
            <a:pPr algn="just"/>
            <a:r>
              <a:rPr lang="en-US" sz="1400" dirty="0">
                <a:solidFill>
                  <a:schemeClr val="tx1"/>
                </a:solidFill>
              </a:rPr>
              <a:t>This case underscores the need for systemic improvements, including enhanced protocols and technology to minimize blood typing errors. Openly discussing communication failures and training clinicians to recognize atypical transfusion reactions are important.</a:t>
            </a:r>
            <a:endParaRPr lang="it-IT" sz="1400" dirty="0">
              <a:solidFill>
                <a:schemeClr val="tx1"/>
              </a:solidFill>
            </a:endParaRPr>
          </a:p>
        </p:txBody>
      </p:sp>
      <p:grpSp>
        <p:nvGrpSpPr>
          <p:cNvPr id="10" name="Gruppo 9"/>
          <p:cNvGrpSpPr/>
          <p:nvPr/>
        </p:nvGrpSpPr>
        <p:grpSpPr>
          <a:xfrm>
            <a:off x="724393" y="891699"/>
            <a:ext cx="3917990" cy="5434683"/>
            <a:chOff x="8321510" y="856075"/>
            <a:chExt cx="3600450" cy="5434683"/>
          </a:xfrm>
        </p:grpSpPr>
        <p:sp>
          <p:nvSpPr>
            <p:cNvPr id="7" name="CasellaDiTesto 6"/>
            <p:cNvSpPr txBox="1"/>
            <p:nvPr/>
          </p:nvSpPr>
          <p:spPr>
            <a:xfrm>
              <a:off x="8347128" y="6044537"/>
              <a:ext cx="3565161" cy="246221"/>
            </a:xfrm>
            <a:prstGeom prst="rect">
              <a:avLst/>
            </a:prstGeom>
            <a:noFill/>
          </p:spPr>
          <p:txBody>
            <a:bodyPr wrap="none" rtlCol="0">
              <a:spAutoFit/>
            </a:bodyPr>
            <a:lstStyle/>
            <a:p>
              <a:r>
                <a:rPr lang="it-IT" sz="1000" i="1" dirty="0">
                  <a:latin typeface="Verdana" pitchFamily="34" charset="0"/>
                  <a:ea typeface="Verdana" pitchFamily="34" charset="0"/>
                </a:rPr>
                <a:t>Davis CS, </a:t>
              </a:r>
              <a:r>
                <a:rPr lang="it-IT" sz="1000" i="1" dirty="0" err="1">
                  <a:latin typeface="Verdana" pitchFamily="34" charset="0"/>
                  <a:ea typeface="Verdana" pitchFamily="34" charset="0"/>
                </a:rPr>
                <a:t>et</a:t>
              </a:r>
              <a:r>
                <a:rPr lang="it-IT" sz="1000" i="1" dirty="0">
                  <a:latin typeface="Verdana" pitchFamily="34" charset="0"/>
                  <a:ea typeface="Verdana" pitchFamily="34" charset="0"/>
                </a:rPr>
                <a:t> al. </a:t>
              </a:r>
              <a:r>
                <a:rPr lang="it-IT" sz="1000" i="1" dirty="0" err="1">
                  <a:latin typeface="Verdana" pitchFamily="34" charset="0"/>
                  <a:ea typeface="Verdana" pitchFamily="34" charset="0"/>
                </a:rPr>
                <a:t>Transfusion</a:t>
              </a:r>
              <a:r>
                <a:rPr lang="it-IT" sz="1000" i="1" dirty="0">
                  <a:latin typeface="Verdana" pitchFamily="34" charset="0"/>
                  <a:ea typeface="Verdana" pitchFamily="34" charset="0"/>
                </a:rPr>
                <a:t>. 2019 </a:t>
              </a:r>
              <a:r>
                <a:rPr lang="it-IT" sz="1000" i="1" dirty="0" err="1">
                  <a:latin typeface="Verdana" pitchFamily="34" charset="0"/>
                  <a:ea typeface="Verdana" pitchFamily="34" charset="0"/>
                </a:rPr>
                <a:t>Aug</a:t>
              </a:r>
              <a:r>
                <a:rPr lang="it-IT" sz="1000" i="1" dirty="0">
                  <a:latin typeface="Verdana" pitchFamily="34" charset="0"/>
                  <a:ea typeface="Verdana" pitchFamily="34" charset="0"/>
                </a:rPr>
                <a:t>;59(8):2532-2535</a:t>
              </a:r>
            </a:p>
          </p:txBody>
        </p:sp>
        <p:pic>
          <p:nvPicPr>
            <p:cNvPr id="2050" name="Picture 2"/>
            <p:cNvPicPr>
              <a:picLocks noChangeAspect="1" noChangeArrowheads="1"/>
            </p:cNvPicPr>
            <p:nvPr/>
          </p:nvPicPr>
          <p:blipFill>
            <a:blip r:embed="rId3"/>
            <a:srcRect/>
            <a:stretch>
              <a:fillRect/>
            </a:stretch>
          </p:blipFill>
          <p:spPr bwMode="auto">
            <a:xfrm>
              <a:off x="8321510" y="1368443"/>
              <a:ext cx="3600450" cy="4714875"/>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8455231" y="856075"/>
              <a:ext cx="3360717" cy="561975"/>
            </a:xfrm>
            <a:prstGeom prst="rect">
              <a:avLst/>
            </a:prstGeom>
            <a:noFill/>
            <a:ln w="9525">
              <a:noFill/>
              <a:miter lim="800000"/>
              <a:headEnd/>
              <a:tailEnd/>
            </a:ln>
            <a:effectLst/>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CD07B-993F-E0F4-6619-CD89FC466C58}"/>
            </a:ext>
          </a:extLst>
        </p:cNvPr>
        <p:cNvGrpSpPr/>
        <p:nvPr/>
      </p:nvGrpSpPr>
      <p:grpSpPr>
        <a:xfrm>
          <a:off x="0" y="0"/>
          <a:ext cx="0" cy="0"/>
          <a:chOff x="0" y="0"/>
          <a:chExt cx="0" cy="0"/>
        </a:xfrm>
      </p:grpSpPr>
      <p:sp>
        <p:nvSpPr>
          <p:cNvPr id="2" name="Segnaposto testo 1">
            <a:extLst>
              <a:ext uri="{FF2B5EF4-FFF2-40B4-BE49-F238E27FC236}">
                <a16:creationId xmlns:a16="http://schemas.microsoft.com/office/drawing/2014/main" id="{877D2FED-12D4-7AA1-CFAC-8C3FA8EC83CD}"/>
              </a:ext>
            </a:extLst>
          </p:cNvPr>
          <p:cNvSpPr>
            <a:spLocks noGrp="1"/>
          </p:cNvSpPr>
          <p:nvPr>
            <p:ph type="body" sz="quarter" idx="13"/>
          </p:nvPr>
        </p:nvSpPr>
        <p:spPr>
          <a:xfrm>
            <a:off x="212225" y="302148"/>
            <a:ext cx="10176048" cy="690635"/>
          </a:xfrm>
        </p:spPr>
        <p:txBody>
          <a:bodyPr/>
          <a:lstStyle/>
          <a:p>
            <a:r>
              <a:rPr lang="en-US" sz="2500" dirty="0">
                <a:solidFill>
                  <a:schemeClr val="tx1"/>
                </a:solidFill>
              </a:rPr>
              <a:t>Loss of donor sperm belonging to 250 patients</a:t>
            </a:r>
          </a:p>
        </p:txBody>
      </p:sp>
      <p:sp>
        <p:nvSpPr>
          <p:cNvPr id="6" name="Segnaposto testo 2">
            <a:extLst>
              <a:ext uri="{FF2B5EF4-FFF2-40B4-BE49-F238E27FC236}">
                <a16:creationId xmlns:a16="http://schemas.microsoft.com/office/drawing/2014/main" id="{BB9C026B-27BB-2EB7-F84F-96B5F077BCEB}"/>
              </a:ext>
            </a:extLst>
          </p:cNvPr>
          <p:cNvSpPr txBox="1">
            <a:spLocks/>
          </p:cNvSpPr>
          <p:nvPr/>
        </p:nvSpPr>
        <p:spPr>
          <a:xfrm>
            <a:off x="5944834" y="1276880"/>
            <a:ext cx="4707331" cy="4470769"/>
          </a:xfrm>
          <a:prstGeom prst="rect">
            <a:avLst/>
          </a:prstGeom>
          <a:noFill/>
          <a:ln w="19050" cap="flat" cmpd="sng" algn="ctr">
            <a:noFill/>
            <a:prstDash val="solid"/>
            <a:miter lim="800000"/>
          </a:ln>
          <a:effectLst/>
        </p:spPr>
        <p:txBody>
          <a:bodyPr/>
          <a:lstStyle/>
          <a:p>
            <a:pPr algn="just"/>
            <a:r>
              <a:rPr lang="en-US" sz="1500" dirty="0">
                <a:latin typeface="Verdana" panose="020B0604030504040204" pitchFamily="34" charset="0"/>
                <a:ea typeface="Verdana" panose="020B0604030504040204" pitchFamily="34" charset="0"/>
                <a:cs typeface="Tahoma" panose="020B0604030504040204" pitchFamily="34" charset="0"/>
              </a:rPr>
              <a:t>The liquid nitrogen in the tank run out earlier than expected, leading to loss of 250 donor sperm samples. </a:t>
            </a:r>
          </a:p>
          <a:p>
            <a:pPr algn="just"/>
            <a:endParaRPr lang="en-US" sz="1500" dirty="0">
              <a:latin typeface="Verdana" panose="020B0604030504040204" pitchFamily="34" charset="0"/>
              <a:ea typeface="Verdana" panose="020B0604030504040204" pitchFamily="34" charset="0"/>
              <a:cs typeface="Tahoma" panose="020B0604030504040204" pitchFamily="34" charset="0"/>
            </a:endParaRPr>
          </a:p>
          <a:p>
            <a:pPr algn="just"/>
            <a:r>
              <a:rPr lang="en-US" sz="1500" dirty="0">
                <a:latin typeface="Verdana" panose="020B0604030504040204" pitchFamily="34" charset="0"/>
                <a:ea typeface="Verdana" panose="020B0604030504040204" pitchFamily="34" charset="0"/>
                <a:cs typeface="Tahoma" panose="020B0604030504040204" pitchFamily="34" charset="0"/>
              </a:rPr>
              <a:t>The investigation revealed that a valve supplying liquid nitrogen to the storage tank containing the samples had been left closed, preventing liquid nitrogen from entering the system. There was also a damaged connection hose, resulting in the liquid nitrogen evaporating in the hose and emptying the entire supply tank while not filling the storage tank.</a:t>
            </a:r>
          </a:p>
          <a:p>
            <a:pPr algn="just"/>
            <a:endParaRPr lang="en-US" sz="1500" dirty="0">
              <a:latin typeface="Verdana" panose="020B0604030504040204" pitchFamily="34" charset="0"/>
              <a:ea typeface="Verdana" panose="020B0604030504040204" pitchFamily="34" charset="0"/>
              <a:cs typeface="Tahoma" panose="020B0604030504040204" pitchFamily="34" charset="0"/>
            </a:endParaRPr>
          </a:p>
          <a:p>
            <a:pPr algn="just"/>
            <a:r>
              <a:rPr lang="en-US" sz="1500" dirty="0">
                <a:latin typeface="Verdana" panose="020B0604030504040204" pitchFamily="34" charset="0"/>
                <a:ea typeface="Verdana" panose="020B0604030504040204" pitchFamily="34" charset="0"/>
                <a:cs typeface="Tahoma" panose="020B0604030504040204" pitchFamily="34" charset="0"/>
              </a:rPr>
              <a:t>This incident highlighted the need to make sure that laboratory staff understand how to use the supply tanks and have further training in the use of liquid nitrogen, especially in relation to identifying potential problems.</a:t>
            </a:r>
            <a:endParaRPr lang="it-IT" sz="1500" dirty="0">
              <a:latin typeface="Verdana" panose="020B0604030504040204" pitchFamily="34" charset="0"/>
              <a:ea typeface="Verdana" panose="020B0604030504040204" pitchFamily="34" charset="0"/>
              <a:cs typeface="Tahoma" panose="020B0604030504040204" pitchFamily="34" charset="0"/>
            </a:endParaRPr>
          </a:p>
        </p:txBody>
      </p:sp>
      <p:grpSp>
        <p:nvGrpSpPr>
          <p:cNvPr id="13" name="Gruppo 12"/>
          <p:cNvGrpSpPr/>
          <p:nvPr/>
        </p:nvGrpSpPr>
        <p:grpSpPr>
          <a:xfrm>
            <a:off x="538519" y="973775"/>
            <a:ext cx="5211683" cy="5265968"/>
            <a:chOff x="538519" y="973775"/>
            <a:chExt cx="5211683" cy="5265968"/>
          </a:xfrm>
        </p:grpSpPr>
        <p:grpSp>
          <p:nvGrpSpPr>
            <p:cNvPr id="11" name="Gruppo 10"/>
            <p:cNvGrpSpPr/>
            <p:nvPr/>
          </p:nvGrpSpPr>
          <p:grpSpPr>
            <a:xfrm>
              <a:off x="1071540" y="973775"/>
              <a:ext cx="4425126" cy="4987634"/>
              <a:chOff x="7472341" y="914401"/>
              <a:chExt cx="4425126" cy="4987634"/>
            </a:xfrm>
          </p:grpSpPr>
          <p:pic>
            <p:nvPicPr>
              <p:cNvPr id="4098" name="Picture 2"/>
              <p:cNvPicPr>
                <a:picLocks noChangeAspect="1" noChangeArrowheads="1"/>
              </p:cNvPicPr>
              <p:nvPr/>
            </p:nvPicPr>
            <p:blipFill>
              <a:blip r:embed="rId3"/>
              <a:srcRect/>
              <a:stretch>
                <a:fillRect/>
              </a:stretch>
            </p:blipFill>
            <p:spPr bwMode="auto">
              <a:xfrm>
                <a:off x="8300852" y="914401"/>
                <a:ext cx="2728849" cy="3408218"/>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a:stretch>
                <a:fillRect/>
              </a:stretch>
            </p:blipFill>
            <p:spPr bwMode="auto">
              <a:xfrm>
                <a:off x="7472341" y="4351350"/>
                <a:ext cx="4425126" cy="1550685"/>
              </a:xfrm>
              <a:prstGeom prst="rect">
                <a:avLst/>
              </a:prstGeom>
              <a:noFill/>
              <a:ln w="9525">
                <a:noFill/>
                <a:miter lim="800000"/>
                <a:headEnd/>
                <a:tailEnd/>
              </a:ln>
              <a:effectLst/>
            </p:spPr>
          </p:pic>
        </p:grpSp>
        <p:sp>
          <p:nvSpPr>
            <p:cNvPr id="12" name="CasellaDiTesto 11"/>
            <p:cNvSpPr txBox="1"/>
            <p:nvPr/>
          </p:nvSpPr>
          <p:spPr>
            <a:xfrm>
              <a:off x="538519" y="6008911"/>
              <a:ext cx="5211683" cy="230832"/>
            </a:xfrm>
            <a:prstGeom prst="rect">
              <a:avLst/>
            </a:prstGeom>
            <a:noFill/>
          </p:spPr>
          <p:txBody>
            <a:bodyPr wrap="none" rtlCol="0">
              <a:spAutoFit/>
            </a:bodyPr>
            <a:lstStyle/>
            <a:p>
              <a:r>
                <a:rPr lang="en-US" sz="900" i="1" dirty="0">
                  <a:latin typeface="Verdana" pitchFamily="34" charset="0"/>
                  <a:ea typeface="Verdana" pitchFamily="34" charset="0"/>
                </a:rPr>
                <a:t>HFEA. Adverse incidents in fertility clinics: lessons to learn, January–December 2013</a:t>
              </a:r>
              <a:endParaRPr lang="it-IT" sz="900" i="1" dirty="0">
                <a:latin typeface="Verdana" pitchFamily="34" charset="0"/>
                <a:ea typeface="Verdana" pitchFamily="34" charset="0"/>
              </a:endParaRPr>
            </a:p>
          </p:txBody>
        </p:sp>
      </p:grpSp>
    </p:spTree>
    <p:extLst>
      <p:ext uri="{BB962C8B-B14F-4D97-AF65-F5344CB8AC3E}">
        <p14:creationId xmlns:p14="http://schemas.microsoft.com/office/powerpoint/2010/main" val="3553327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307225" y="207148"/>
            <a:ext cx="10176048" cy="690635"/>
          </a:xfrm>
        </p:spPr>
        <p:txBody>
          <a:bodyPr/>
          <a:lstStyle/>
          <a:p>
            <a:r>
              <a:rPr lang="it-IT" dirty="0" err="1">
                <a:solidFill>
                  <a:schemeClr val="tx1"/>
                </a:solidFill>
              </a:rPr>
              <a:t>Conclusions</a:t>
            </a:r>
            <a:endParaRPr lang="it-IT" dirty="0">
              <a:solidFill>
                <a:schemeClr val="tx1"/>
              </a:solidFill>
            </a:endParaRPr>
          </a:p>
        </p:txBody>
      </p:sp>
      <p:sp>
        <p:nvSpPr>
          <p:cNvPr id="3" name="Segnaposto testo 2"/>
          <p:cNvSpPr>
            <a:spLocks noGrp="1"/>
          </p:cNvSpPr>
          <p:nvPr>
            <p:ph type="body" sz="quarter" idx="16"/>
          </p:nvPr>
        </p:nvSpPr>
        <p:spPr>
          <a:xfrm>
            <a:off x="307225" y="820570"/>
            <a:ext cx="11459902" cy="5188343"/>
          </a:xfrm>
        </p:spPr>
        <p:txBody>
          <a:bodyPr/>
          <a:lstStyle/>
          <a:p>
            <a:pPr algn="just">
              <a:buFont typeface="Arial" pitchFamily="34" charset="0"/>
              <a:buChar char="•"/>
            </a:pPr>
            <a:r>
              <a:rPr lang="en-US" dirty="0">
                <a:solidFill>
                  <a:schemeClr val="tx1"/>
                </a:solidFill>
              </a:rPr>
              <a:t> NOTIFY Library as a compendium of instructive information </a:t>
            </a:r>
            <a:r>
              <a:rPr lang="en-US" b="1" dirty="0">
                <a:solidFill>
                  <a:schemeClr val="tx1"/>
                </a:solidFill>
              </a:rPr>
              <a:t>to raise clinicians’ awareness </a:t>
            </a:r>
            <a:r>
              <a:rPr lang="en-US" dirty="0">
                <a:solidFill>
                  <a:schemeClr val="tx1"/>
                </a:solidFill>
              </a:rPr>
              <a:t>of adverse occurrences related to their practices and of how they have been detected, investigated, and managed elsewhere</a:t>
            </a:r>
          </a:p>
          <a:p>
            <a:pPr algn="just">
              <a:buFont typeface="Arial" pitchFamily="34" charset="0"/>
              <a:buChar char="•"/>
            </a:pPr>
            <a:r>
              <a:rPr lang="it-IT" dirty="0">
                <a:solidFill>
                  <a:schemeClr val="tx1"/>
                </a:solidFill>
              </a:rPr>
              <a:t> Easy </a:t>
            </a:r>
            <a:r>
              <a:rPr lang="en-US" dirty="0">
                <a:solidFill>
                  <a:schemeClr val="tx1"/>
                </a:solidFill>
              </a:rPr>
              <a:t>access to reliable, empiric evidence, and real-life experience that </a:t>
            </a:r>
            <a:r>
              <a:rPr lang="en-US" b="1" dirty="0">
                <a:solidFill>
                  <a:schemeClr val="tx1"/>
                </a:solidFill>
              </a:rPr>
              <a:t>can be used for guideline development</a:t>
            </a:r>
            <a:r>
              <a:rPr lang="en-US" dirty="0">
                <a:solidFill>
                  <a:schemeClr val="tx1"/>
                </a:solidFill>
              </a:rPr>
              <a:t> by professionals and health authorities when managing a specific adverse occurrence raised in the transfusion, transplantation, or MAR or when estimating risk</a:t>
            </a:r>
          </a:p>
          <a:p>
            <a:pPr algn="just">
              <a:buFont typeface="Arial" pitchFamily="34" charset="0"/>
              <a:buChar char="•"/>
            </a:pPr>
            <a:r>
              <a:rPr lang="en-US" dirty="0">
                <a:solidFill>
                  <a:schemeClr val="tx1"/>
                </a:solidFill>
              </a:rPr>
              <a:t> Sharing of vigilance information across international borders and between professional sectors working in all MPHO fields can provide invaluable input to improving the safety and effectiveness in very different geographical and clinical realities</a:t>
            </a:r>
            <a:endParaRPr lang="it-IT"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307225" y="302148"/>
            <a:ext cx="10176048" cy="690635"/>
          </a:xfrm>
        </p:spPr>
        <p:txBody>
          <a:bodyPr/>
          <a:lstStyle/>
          <a:p>
            <a:r>
              <a:rPr lang="it-IT" sz="2500" dirty="0">
                <a:solidFill>
                  <a:schemeClr val="tx1"/>
                </a:solidFill>
              </a:rPr>
              <a:t>Background</a:t>
            </a:r>
          </a:p>
        </p:txBody>
      </p:sp>
      <p:sp>
        <p:nvSpPr>
          <p:cNvPr id="3" name="Segnaposto testo 2"/>
          <p:cNvSpPr>
            <a:spLocks noGrp="1"/>
          </p:cNvSpPr>
          <p:nvPr>
            <p:ph type="body" sz="quarter" idx="16"/>
          </p:nvPr>
        </p:nvSpPr>
        <p:spPr>
          <a:xfrm>
            <a:off x="307225" y="1483098"/>
            <a:ext cx="11459902" cy="4374230"/>
          </a:xfrm>
        </p:spPr>
        <p:txBody>
          <a:bodyPr/>
          <a:lstStyle/>
          <a:p>
            <a:pPr algn="just"/>
            <a:r>
              <a:rPr lang="en-US" dirty="0">
                <a:solidFill>
                  <a:schemeClr val="tx1"/>
                </a:solidFill>
              </a:rPr>
              <a:t>Resolution 63.22 of the World Health Assembly was adopted in 2010 and gave WHO a mandate to facilitate Member State access to appropriate information on donation, processing and transplantation of tissues, cells and organs, including data about serious adverse events and reactions.</a:t>
            </a:r>
          </a:p>
          <a:p>
            <a:endParaRPr lang="en-US" dirty="0">
              <a:solidFill>
                <a:schemeClr val="tx1"/>
              </a:solidFill>
            </a:endParaRPr>
          </a:p>
          <a:p>
            <a:endParaRPr lang="en-US" dirty="0">
              <a:solidFill>
                <a:schemeClr val="tx1"/>
              </a:solidFill>
            </a:endParaRPr>
          </a:p>
          <a:p>
            <a:pPr algn="ctr"/>
            <a:endParaRPr lang="en-US" dirty="0">
              <a:solidFill>
                <a:schemeClr val="tx1"/>
              </a:solidFill>
            </a:endParaRPr>
          </a:p>
          <a:p>
            <a:pPr algn="ctr"/>
            <a:r>
              <a:rPr lang="en-US" dirty="0">
                <a:solidFill>
                  <a:schemeClr val="tx1"/>
                </a:solidFill>
              </a:rPr>
              <a:t>NOTIFY Project: </a:t>
            </a:r>
            <a:r>
              <a:rPr lang="en-US" dirty="0" err="1">
                <a:solidFill>
                  <a:schemeClr val="tx1"/>
                </a:solidFill>
              </a:rPr>
              <a:t>optimising</a:t>
            </a:r>
            <a:r>
              <a:rPr lang="en-US" dirty="0">
                <a:solidFill>
                  <a:schemeClr val="tx1"/>
                </a:solidFill>
              </a:rPr>
              <a:t> global vigilance and surveillance for MPHO</a:t>
            </a:r>
          </a:p>
          <a:p>
            <a:endParaRPr lang="en-US" dirty="0">
              <a:solidFill>
                <a:schemeClr val="tx1"/>
              </a:solidFill>
            </a:endParaRPr>
          </a:p>
          <a:p>
            <a:r>
              <a:rPr lang="en-US" dirty="0">
                <a:solidFill>
                  <a:schemeClr val="tx1"/>
                </a:solidFill>
              </a:rPr>
              <a:t> </a:t>
            </a:r>
          </a:p>
          <a:p>
            <a:endParaRPr lang="it-IT" dirty="0">
              <a:solidFill>
                <a:schemeClr val="tx1"/>
              </a:solidFill>
            </a:endParaRPr>
          </a:p>
        </p:txBody>
      </p:sp>
      <p:sp>
        <p:nvSpPr>
          <p:cNvPr id="4" name="Segnaposto testo 3"/>
          <p:cNvSpPr>
            <a:spLocks noGrp="1"/>
          </p:cNvSpPr>
          <p:nvPr>
            <p:ph type="body" sz="quarter" idx="17"/>
          </p:nvPr>
        </p:nvSpPr>
        <p:spPr/>
        <p:txBody>
          <a:bodyPr/>
          <a:lstStyle/>
          <a:p>
            <a:endParaRPr lang="it-IT">
              <a:solidFill>
                <a:schemeClr val="tx1"/>
              </a:solidFill>
            </a:endParaRPr>
          </a:p>
        </p:txBody>
      </p:sp>
      <p:pic>
        <p:nvPicPr>
          <p:cNvPr id="5" name="Picture 3" descr="WHO-EN-C-H"/>
          <p:cNvPicPr>
            <a:picLocks noChangeAspect="1" noChangeArrowheads="1"/>
          </p:cNvPicPr>
          <p:nvPr/>
        </p:nvPicPr>
        <p:blipFill>
          <a:blip r:embed="rId3" cstate="print"/>
          <a:srcRect/>
          <a:stretch>
            <a:fillRect/>
          </a:stretch>
        </p:blipFill>
        <p:spPr bwMode="auto">
          <a:xfrm>
            <a:off x="2183240" y="3638974"/>
            <a:ext cx="2336024" cy="715539"/>
          </a:xfrm>
          <a:prstGeom prst="rect">
            <a:avLst/>
          </a:prstGeom>
          <a:noFill/>
        </p:spPr>
      </p:pic>
      <p:grpSp>
        <p:nvGrpSpPr>
          <p:cNvPr id="6" name="Group 8"/>
          <p:cNvGrpSpPr/>
          <p:nvPr/>
        </p:nvGrpSpPr>
        <p:grpSpPr>
          <a:xfrm>
            <a:off x="8522218" y="3656224"/>
            <a:ext cx="958843" cy="792088"/>
            <a:chOff x="6948264" y="1196752"/>
            <a:chExt cx="1534907" cy="1437493"/>
          </a:xfrm>
        </p:grpSpPr>
        <p:pic>
          <p:nvPicPr>
            <p:cNvPr id="7" name="Picture 1" descr="LOGOsohoV&amp;S"/>
            <p:cNvPicPr>
              <a:picLocks noChangeAspect="1" noChangeArrowheads="1"/>
            </p:cNvPicPr>
            <p:nvPr/>
          </p:nvPicPr>
          <p:blipFill>
            <a:blip r:embed="rId4" cstate="print"/>
            <a:srcRect/>
            <a:stretch>
              <a:fillRect/>
            </a:stretch>
          </p:blipFill>
          <p:spPr bwMode="auto">
            <a:xfrm>
              <a:off x="6948264" y="1196752"/>
              <a:ext cx="1534907" cy="1080120"/>
            </a:xfrm>
            <a:prstGeom prst="rect">
              <a:avLst/>
            </a:prstGeom>
            <a:noFill/>
          </p:spPr>
        </p:pic>
        <p:pic>
          <p:nvPicPr>
            <p:cNvPr id="8" name="Picture 2" descr="Banner"/>
            <p:cNvPicPr>
              <a:picLocks noChangeAspect="1" noChangeArrowheads="1"/>
            </p:cNvPicPr>
            <p:nvPr/>
          </p:nvPicPr>
          <p:blipFill>
            <a:blip r:embed="rId5" cstate="print"/>
            <a:srcRect l="1794" r="69371"/>
            <a:stretch>
              <a:fillRect/>
            </a:stretch>
          </p:blipFill>
          <p:spPr bwMode="auto">
            <a:xfrm>
              <a:off x="6948264" y="2204864"/>
              <a:ext cx="1512168" cy="429381"/>
            </a:xfrm>
            <a:prstGeom prst="rect">
              <a:avLst/>
            </a:prstGeom>
            <a:noFill/>
          </p:spPr>
        </p:pic>
      </p:grpSp>
      <p:pic>
        <p:nvPicPr>
          <p:cNvPr id="8194" name="Picture 2"/>
          <p:cNvPicPr>
            <a:picLocks noChangeAspect="1" noChangeArrowheads="1"/>
          </p:cNvPicPr>
          <p:nvPr/>
        </p:nvPicPr>
        <p:blipFill>
          <a:blip r:embed="rId6"/>
          <a:srcRect/>
          <a:stretch>
            <a:fillRect/>
          </a:stretch>
        </p:blipFill>
        <p:spPr bwMode="auto">
          <a:xfrm>
            <a:off x="5438450" y="3303199"/>
            <a:ext cx="1802775" cy="1470685"/>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366049" y="1875450"/>
            <a:ext cx="11459901" cy="1466956"/>
          </a:xfrm>
        </p:spPr>
        <p:txBody>
          <a:bodyPr anchor="ctr"/>
          <a:lstStyle/>
          <a:p>
            <a:r>
              <a:rPr lang="it-IT" sz="3200" dirty="0" err="1"/>
              <a:t>Thank</a:t>
            </a:r>
            <a:r>
              <a:rPr lang="it-IT" sz="3200" dirty="0"/>
              <a:t> </a:t>
            </a:r>
            <a:r>
              <a:rPr lang="it-IT" sz="3200" dirty="0" err="1"/>
              <a:t>you</a:t>
            </a:r>
            <a:r>
              <a:rPr lang="it-IT" sz="3200" dirty="0"/>
              <a:t> </a:t>
            </a:r>
            <a:r>
              <a:rPr lang="it-IT" sz="3200" dirty="0" err="1"/>
              <a:t>for</a:t>
            </a:r>
            <a:r>
              <a:rPr lang="it-IT" sz="3200" dirty="0"/>
              <a:t> </a:t>
            </a:r>
            <a:r>
              <a:rPr lang="it-IT" sz="3200" dirty="0" err="1"/>
              <a:t>your</a:t>
            </a:r>
            <a:r>
              <a:rPr lang="it-IT" sz="3200" dirty="0"/>
              <a:t> </a:t>
            </a:r>
            <a:r>
              <a:rPr lang="it-IT" sz="3200" dirty="0" err="1"/>
              <a:t>attention</a:t>
            </a:r>
            <a:endParaRPr lang="it-IT" sz="3200" dirty="0"/>
          </a:p>
        </p:txBody>
      </p:sp>
      <p:sp>
        <p:nvSpPr>
          <p:cNvPr id="7" name="Segnaposto testo 6"/>
          <p:cNvSpPr txBox="1">
            <a:spLocks noGrp="1"/>
          </p:cNvSpPr>
          <p:nvPr>
            <p:ph type="body" sz="quarter" idx="17"/>
          </p:nvPr>
        </p:nvSpPr>
        <p:spPr>
          <a:xfrm>
            <a:off x="366048" y="3403947"/>
            <a:ext cx="11459902" cy="1179810"/>
          </a:xfrm>
          <a:prstGeom prst="rect">
            <a:avLst/>
          </a:prstGeom>
          <a:noFill/>
        </p:spPr>
        <p:txBody>
          <a:bodyPr wrap="square" rtlCol="0">
            <a:spAutoFit/>
          </a:bodyPr>
          <a:lstStyle/>
          <a:p>
            <a:pPr algn="ctr" rtl="0"/>
            <a:r>
              <a:rPr lang="it-IT" sz="2000" dirty="0" err="1">
                <a:solidFill>
                  <a:schemeClr val="tx1"/>
                </a:solidFill>
              </a:rPr>
              <a:t>Interested</a:t>
            </a:r>
            <a:r>
              <a:rPr lang="it-IT" sz="2000" dirty="0">
                <a:solidFill>
                  <a:schemeClr val="tx1"/>
                </a:solidFill>
              </a:rPr>
              <a:t> </a:t>
            </a:r>
            <a:r>
              <a:rPr lang="it-IT" sz="2000" dirty="0" err="1">
                <a:solidFill>
                  <a:schemeClr val="tx1"/>
                </a:solidFill>
              </a:rPr>
              <a:t>parties</a:t>
            </a:r>
            <a:r>
              <a:rPr lang="it-IT" sz="2000" dirty="0">
                <a:solidFill>
                  <a:schemeClr val="tx1"/>
                </a:solidFill>
              </a:rPr>
              <a:t> can </a:t>
            </a:r>
            <a:r>
              <a:rPr lang="it-IT" sz="2000" dirty="0" err="1">
                <a:solidFill>
                  <a:schemeClr val="tx1"/>
                </a:solidFill>
              </a:rPr>
              <a:t>contact</a:t>
            </a:r>
            <a:r>
              <a:rPr lang="it-IT" sz="2000" dirty="0">
                <a:solidFill>
                  <a:schemeClr val="tx1"/>
                </a:solidFill>
              </a:rPr>
              <a:t> </a:t>
            </a:r>
            <a:r>
              <a:rPr lang="it-IT" sz="2000" dirty="0" err="1">
                <a:solidFill>
                  <a:schemeClr val="tx1"/>
                </a:solidFill>
              </a:rPr>
              <a:t>us</a:t>
            </a:r>
            <a:endParaRPr lang="it-IT" sz="2000" dirty="0">
              <a:solidFill>
                <a:schemeClr val="tx1"/>
              </a:solidFill>
            </a:endParaRPr>
          </a:p>
          <a:p>
            <a:pPr algn="ctr" rtl="0"/>
            <a:r>
              <a:rPr lang="it-IT" sz="2000" dirty="0">
                <a:solidFill>
                  <a:schemeClr val="tx1"/>
                </a:solidFill>
              </a:rPr>
              <a:t>e.petrisli@yahoo.com</a:t>
            </a:r>
          </a:p>
          <a:p>
            <a:pPr algn="ctr" rtl="0"/>
            <a:r>
              <a:rPr lang="it-IT" sz="2000" dirty="0">
                <a:solidFill>
                  <a:schemeClr val="tx1"/>
                </a:solidFill>
              </a:rPr>
              <a:t>notifylibrary@iss.it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307225" y="302148"/>
            <a:ext cx="10176048" cy="690635"/>
          </a:xfrm>
        </p:spPr>
        <p:txBody>
          <a:bodyPr/>
          <a:lstStyle/>
          <a:p>
            <a:r>
              <a:rPr lang="it-IT" sz="2500" dirty="0">
                <a:solidFill>
                  <a:schemeClr val="tx1"/>
                </a:solidFill>
              </a:rPr>
              <a:t>NOTIFY website:http://www.notifylibrary.org</a:t>
            </a:r>
          </a:p>
          <a:p>
            <a:endParaRPr lang="it-IT" sz="2500" dirty="0">
              <a:solidFill>
                <a:schemeClr val="tx1"/>
              </a:solidFill>
            </a:endParaRPr>
          </a:p>
          <a:p>
            <a:endParaRPr lang="it-IT" sz="2500" dirty="0">
              <a:solidFill>
                <a:schemeClr val="tx1"/>
              </a:solidFill>
            </a:endParaRPr>
          </a:p>
        </p:txBody>
      </p:sp>
      <p:grpSp>
        <p:nvGrpSpPr>
          <p:cNvPr id="21" name="Gruppo 20"/>
          <p:cNvGrpSpPr/>
          <p:nvPr/>
        </p:nvGrpSpPr>
        <p:grpSpPr>
          <a:xfrm>
            <a:off x="675394" y="1092528"/>
            <a:ext cx="5601746" cy="4314567"/>
            <a:chOff x="3157269" y="1603153"/>
            <a:chExt cx="5601746" cy="4314567"/>
          </a:xfrm>
        </p:grpSpPr>
        <p:grpSp>
          <p:nvGrpSpPr>
            <p:cNvPr id="13" name="Gruppo 29"/>
            <p:cNvGrpSpPr/>
            <p:nvPr/>
          </p:nvGrpSpPr>
          <p:grpSpPr>
            <a:xfrm>
              <a:off x="3157269" y="1603153"/>
              <a:ext cx="5601746" cy="4314567"/>
              <a:chOff x="784989" y="785793"/>
              <a:chExt cx="7645458" cy="5000661"/>
            </a:xfrm>
          </p:grpSpPr>
          <p:pic>
            <p:nvPicPr>
              <p:cNvPr id="14" name="Picture 3"/>
              <p:cNvPicPr>
                <a:picLocks noChangeAspect="1" noChangeArrowheads="1"/>
              </p:cNvPicPr>
              <p:nvPr/>
            </p:nvPicPr>
            <p:blipFill>
              <a:blip r:embed="rId3"/>
              <a:srcRect/>
              <a:stretch>
                <a:fillRect/>
              </a:stretch>
            </p:blipFill>
            <p:spPr bwMode="auto">
              <a:xfrm>
                <a:off x="1500167" y="4214817"/>
                <a:ext cx="6072229" cy="1571637"/>
              </a:xfrm>
              <a:prstGeom prst="rect">
                <a:avLst/>
              </a:prstGeom>
              <a:noFill/>
              <a:ln w="9525">
                <a:noFill/>
                <a:miter lim="800000"/>
                <a:headEnd/>
                <a:tailEnd/>
              </a:ln>
              <a:effectLst/>
            </p:spPr>
          </p:pic>
          <p:grpSp>
            <p:nvGrpSpPr>
              <p:cNvPr id="15" name="Gruppo 27"/>
              <p:cNvGrpSpPr/>
              <p:nvPr/>
            </p:nvGrpSpPr>
            <p:grpSpPr>
              <a:xfrm>
                <a:off x="784989" y="785793"/>
                <a:ext cx="7645458" cy="4859372"/>
                <a:chOff x="784989" y="714356"/>
                <a:chExt cx="7645458" cy="4859372"/>
              </a:xfrm>
            </p:grpSpPr>
            <p:pic>
              <p:nvPicPr>
                <p:cNvPr id="16" name="Picture 2"/>
                <p:cNvPicPr>
                  <a:picLocks noChangeAspect="1" noChangeArrowheads="1"/>
                </p:cNvPicPr>
                <p:nvPr/>
              </p:nvPicPr>
              <p:blipFill>
                <a:blip r:embed="rId4"/>
                <a:srcRect/>
                <a:stretch>
                  <a:fillRect/>
                </a:stretch>
              </p:blipFill>
              <p:spPr bwMode="auto">
                <a:xfrm>
                  <a:off x="857224" y="714356"/>
                  <a:ext cx="7572428" cy="3571899"/>
                </a:xfrm>
                <a:prstGeom prst="rect">
                  <a:avLst/>
                </a:prstGeom>
                <a:noFill/>
                <a:ln w="9525">
                  <a:noFill/>
                  <a:miter lim="800000"/>
                  <a:headEnd/>
                  <a:tailEnd/>
                </a:ln>
                <a:effectLst/>
              </p:spPr>
            </p:pic>
            <p:cxnSp>
              <p:nvCxnSpPr>
                <p:cNvPr id="17" name="Connettore 1 16"/>
                <p:cNvCxnSpPr/>
                <p:nvPr/>
              </p:nvCxnSpPr>
              <p:spPr>
                <a:xfrm>
                  <a:off x="784992" y="714356"/>
                  <a:ext cx="7645454" cy="1588"/>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rot="16200000" flipH="1">
                  <a:off x="-1644298" y="3143643"/>
                  <a:ext cx="4858578" cy="3"/>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785786" y="5572140"/>
                  <a:ext cx="7643866" cy="1588"/>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rot="5400000">
                  <a:off x="6000365" y="3142853"/>
                  <a:ext cx="4858576" cy="1588"/>
                </a:xfrm>
                <a:prstGeom prst="line">
                  <a:avLst/>
                </a:prstGeom>
                <a:ln w="38100">
                  <a:noFill/>
                </a:ln>
              </p:spPr>
              <p:style>
                <a:lnRef idx="1">
                  <a:schemeClr val="accent1"/>
                </a:lnRef>
                <a:fillRef idx="0">
                  <a:schemeClr val="accent1"/>
                </a:fillRef>
                <a:effectRef idx="0">
                  <a:schemeClr val="accent1"/>
                </a:effectRef>
                <a:fontRef idx="minor">
                  <a:schemeClr val="tx1"/>
                </a:fontRef>
              </p:style>
            </p:cxnSp>
          </p:grpSp>
        </p:grpSp>
        <p:pic>
          <p:nvPicPr>
            <p:cNvPr id="3074" name="Picture 2"/>
            <p:cNvPicPr>
              <a:picLocks noChangeAspect="1" noChangeArrowheads="1"/>
            </p:cNvPicPr>
            <p:nvPr/>
          </p:nvPicPr>
          <p:blipFill>
            <a:blip r:embed="rId5"/>
            <a:srcRect/>
            <a:stretch>
              <a:fillRect/>
            </a:stretch>
          </p:blipFill>
          <p:spPr bwMode="auto">
            <a:xfrm>
              <a:off x="3750366" y="3208892"/>
              <a:ext cx="4505742" cy="404087"/>
            </a:xfrm>
            <a:prstGeom prst="rect">
              <a:avLst/>
            </a:prstGeom>
            <a:noFill/>
            <a:ln w="9525">
              <a:noFill/>
              <a:miter lim="800000"/>
              <a:headEnd/>
              <a:tailEnd/>
            </a:ln>
            <a:effectLst/>
          </p:spPr>
        </p:pic>
      </p:grpSp>
      <p:grpSp>
        <p:nvGrpSpPr>
          <p:cNvPr id="28" name="Gruppo 27"/>
          <p:cNvGrpSpPr/>
          <p:nvPr/>
        </p:nvGrpSpPr>
        <p:grpSpPr>
          <a:xfrm>
            <a:off x="6572720" y="1211288"/>
            <a:ext cx="4513082" cy="4132617"/>
            <a:chOff x="6572720" y="1377538"/>
            <a:chExt cx="4513082" cy="4132617"/>
          </a:xfrm>
        </p:grpSpPr>
        <p:pic>
          <p:nvPicPr>
            <p:cNvPr id="7170" name="Picture 2"/>
            <p:cNvPicPr>
              <a:picLocks noChangeAspect="1" noChangeArrowheads="1"/>
            </p:cNvPicPr>
            <p:nvPr/>
          </p:nvPicPr>
          <p:blipFill>
            <a:blip r:embed="rId6"/>
            <a:srcRect/>
            <a:stretch>
              <a:fillRect/>
            </a:stretch>
          </p:blipFill>
          <p:spPr bwMode="auto">
            <a:xfrm>
              <a:off x="6828311" y="3279327"/>
              <a:ext cx="4036189" cy="2230828"/>
            </a:xfrm>
            <a:prstGeom prst="rect">
              <a:avLst/>
            </a:prstGeom>
            <a:noFill/>
            <a:ln w="9525">
              <a:noFill/>
              <a:miter lim="800000"/>
              <a:headEnd/>
              <a:tailEnd/>
            </a:ln>
            <a:effectLst/>
          </p:spPr>
        </p:pic>
        <p:pic>
          <p:nvPicPr>
            <p:cNvPr id="7171" name="Picture 3"/>
            <p:cNvPicPr>
              <a:picLocks noChangeAspect="1" noChangeArrowheads="1"/>
            </p:cNvPicPr>
            <p:nvPr/>
          </p:nvPicPr>
          <p:blipFill>
            <a:blip r:embed="rId7"/>
            <a:srcRect/>
            <a:stretch>
              <a:fillRect/>
            </a:stretch>
          </p:blipFill>
          <p:spPr bwMode="auto">
            <a:xfrm>
              <a:off x="6572720" y="1377538"/>
              <a:ext cx="4513082" cy="1823419"/>
            </a:xfrm>
            <a:prstGeom prst="rect">
              <a:avLst/>
            </a:prstGeom>
            <a:noFill/>
            <a:ln w="9525">
              <a:noFill/>
              <a:miter lim="800000"/>
              <a:headEnd/>
              <a:tailEnd/>
            </a:ln>
            <a:effectLst/>
          </p:spPr>
        </p:pic>
      </p:grpSp>
      <p:sp>
        <p:nvSpPr>
          <p:cNvPr id="29" name="Rettangolo 28"/>
          <p:cNvSpPr/>
          <p:nvPr/>
        </p:nvSpPr>
        <p:spPr>
          <a:xfrm>
            <a:off x="6448301" y="3087583"/>
            <a:ext cx="4750130" cy="239882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1"/>
          </p:nvPr>
        </p:nvSpPr>
        <p:spPr>
          <a:xfrm>
            <a:off x="712507" y="215204"/>
            <a:ext cx="9704793" cy="535621"/>
          </a:xfrm>
        </p:spPr>
        <p:txBody>
          <a:bodyPr/>
          <a:lstStyle/>
          <a:p>
            <a:r>
              <a:rPr lang="it-IT" dirty="0">
                <a:solidFill>
                  <a:schemeClr val="tx1"/>
                </a:solidFill>
              </a:rPr>
              <a:t>The NOTIFY </a:t>
            </a:r>
            <a:r>
              <a:rPr lang="it-IT" dirty="0" err="1">
                <a:solidFill>
                  <a:schemeClr val="tx1"/>
                </a:solidFill>
              </a:rPr>
              <a:t>Library</a:t>
            </a:r>
            <a:endParaRPr lang="it-IT" dirty="0">
              <a:solidFill>
                <a:schemeClr val="tx1"/>
              </a:solidFill>
            </a:endParaRPr>
          </a:p>
        </p:txBody>
      </p:sp>
      <p:sp>
        <p:nvSpPr>
          <p:cNvPr id="3" name="Segnaposto testo 2"/>
          <p:cNvSpPr>
            <a:spLocks noGrp="1"/>
          </p:cNvSpPr>
          <p:nvPr>
            <p:ph type="body" sz="quarter" idx="13"/>
          </p:nvPr>
        </p:nvSpPr>
        <p:spPr>
          <a:xfrm>
            <a:off x="760007" y="1162060"/>
            <a:ext cx="5224230" cy="4692469"/>
          </a:xfrm>
        </p:spPr>
        <p:txBody>
          <a:bodyPr/>
          <a:lstStyle/>
          <a:p>
            <a:r>
              <a:rPr lang="en-US" dirty="0">
                <a:solidFill>
                  <a:schemeClr val="tx1"/>
                </a:solidFill>
              </a:rPr>
              <a:t>publically accessible online database of didactic cases of severe adverse reactions and events</a:t>
            </a:r>
          </a:p>
          <a:p>
            <a:r>
              <a:rPr lang="en-US" dirty="0">
                <a:solidFill>
                  <a:schemeClr val="tx1"/>
                </a:solidFill>
              </a:rPr>
              <a:t>from procurement and processing to clinical application of blood, organs, tissues and cells used in transfusion, transplantation and medically assisted reproduction</a:t>
            </a:r>
          </a:p>
          <a:p>
            <a:r>
              <a:rPr lang="en-US" dirty="0">
                <a:solidFill>
                  <a:schemeClr val="tx1"/>
                </a:solidFill>
              </a:rPr>
              <a:t>cases collected and analyzed by 5 dedicated editorial groups of international experts, regulators and clinicians and linked to their source reference</a:t>
            </a:r>
          </a:p>
        </p:txBody>
      </p:sp>
      <p:sp>
        <p:nvSpPr>
          <p:cNvPr id="4" name="Segnaposto testo 3"/>
          <p:cNvSpPr>
            <a:spLocks noGrp="1"/>
          </p:cNvSpPr>
          <p:nvPr>
            <p:ph type="body" sz="quarter" idx="16"/>
          </p:nvPr>
        </p:nvSpPr>
        <p:spPr/>
        <p:txBody>
          <a:bodyPr/>
          <a:lstStyle/>
          <a:p>
            <a:endParaRPr lang="it-IT" dirty="0">
              <a:solidFill>
                <a:schemeClr val="tx1"/>
              </a:solidFill>
            </a:endParaRPr>
          </a:p>
        </p:txBody>
      </p:sp>
      <p:grpSp>
        <p:nvGrpSpPr>
          <p:cNvPr id="11" name="Gruppo 10"/>
          <p:cNvGrpSpPr/>
          <p:nvPr/>
        </p:nvGrpSpPr>
        <p:grpSpPr>
          <a:xfrm>
            <a:off x="6219645" y="862642"/>
            <a:ext cx="5063705" cy="5151677"/>
            <a:chOff x="6219645" y="862642"/>
            <a:chExt cx="5063705" cy="5151677"/>
          </a:xfrm>
        </p:grpSpPr>
        <p:grpSp>
          <p:nvGrpSpPr>
            <p:cNvPr id="6" name="Gruppo 5"/>
            <p:cNvGrpSpPr/>
            <p:nvPr/>
          </p:nvGrpSpPr>
          <p:grpSpPr>
            <a:xfrm>
              <a:off x="6219645" y="862642"/>
              <a:ext cx="5063705" cy="5141343"/>
              <a:chOff x="4572000" y="900000"/>
              <a:chExt cx="4334310" cy="4149200"/>
            </a:xfrm>
          </p:grpSpPr>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900000"/>
                <a:ext cx="4334310" cy="4149200"/>
              </a:xfrm>
              <a:prstGeom prst="rect">
                <a:avLst/>
              </a:prstGeom>
            </p:spPr>
          </p:pic>
          <p:pic>
            <p:nvPicPr>
              <p:cNvPr id="8" name="Picture 2"/>
              <p:cNvPicPr>
                <a:picLocks noChangeAspect="1" noChangeArrowheads="1"/>
              </p:cNvPicPr>
              <p:nvPr/>
            </p:nvPicPr>
            <p:blipFill>
              <a:blip r:embed="rId4"/>
              <a:srcRect/>
              <a:stretch>
                <a:fillRect/>
              </a:stretch>
            </p:blipFill>
            <p:spPr bwMode="auto">
              <a:xfrm>
                <a:off x="4835347" y="3730753"/>
                <a:ext cx="3866539" cy="1309420"/>
              </a:xfrm>
              <a:prstGeom prst="rect">
                <a:avLst/>
              </a:prstGeom>
              <a:noFill/>
              <a:ln w="9525">
                <a:noFill/>
                <a:miter lim="800000"/>
                <a:headEnd/>
                <a:tailEnd/>
              </a:ln>
              <a:effectLst/>
            </p:spPr>
          </p:pic>
        </p:grpSp>
        <p:sp>
          <p:nvSpPr>
            <p:cNvPr id="9" name="Ovale 8"/>
            <p:cNvSpPr/>
            <p:nvPr/>
          </p:nvSpPr>
          <p:spPr>
            <a:xfrm>
              <a:off x="8077371" y="2030328"/>
              <a:ext cx="969812" cy="39855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026" name="Picture 2"/>
            <p:cNvPicPr>
              <a:picLocks noChangeAspect="1" noChangeArrowheads="1"/>
            </p:cNvPicPr>
            <p:nvPr/>
          </p:nvPicPr>
          <p:blipFill>
            <a:blip r:embed="rId5"/>
            <a:srcRect/>
            <a:stretch>
              <a:fillRect/>
            </a:stretch>
          </p:blipFill>
          <p:spPr bwMode="auto">
            <a:xfrm>
              <a:off x="6521570" y="4373592"/>
              <a:ext cx="4511615" cy="1640727"/>
            </a:xfrm>
            <a:prstGeom prst="rect">
              <a:avLst/>
            </a:prstGeom>
            <a:noFill/>
            <a:ln w="9525">
              <a:noFill/>
              <a:miter lim="800000"/>
              <a:headEnd/>
              <a:tailEnd/>
            </a:ln>
            <a:effectLst/>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307225" y="278398"/>
            <a:ext cx="10176048" cy="690635"/>
          </a:xfrm>
        </p:spPr>
        <p:txBody>
          <a:bodyPr/>
          <a:lstStyle/>
          <a:p>
            <a:r>
              <a:rPr lang="it-IT" sz="2500" dirty="0" err="1">
                <a:solidFill>
                  <a:schemeClr val="tx1"/>
                </a:solidFill>
              </a:rPr>
              <a:t>Editorial</a:t>
            </a:r>
            <a:r>
              <a:rPr lang="it-IT" sz="2500" dirty="0">
                <a:solidFill>
                  <a:schemeClr val="tx1"/>
                </a:solidFill>
              </a:rPr>
              <a:t> </a:t>
            </a:r>
            <a:r>
              <a:rPr lang="it-IT" sz="2500" dirty="0" err="1">
                <a:solidFill>
                  <a:schemeClr val="tx1"/>
                </a:solidFill>
              </a:rPr>
              <a:t>groups</a:t>
            </a:r>
            <a:endParaRPr lang="it-IT" sz="2500" dirty="0">
              <a:solidFill>
                <a:schemeClr val="tx1"/>
              </a:solidFill>
            </a:endParaRPr>
          </a:p>
        </p:txBody>
      </p:sp>
      <p:sp>
        <p:nvSpPr>
          <p:cNvPr id="3" name="Segnaposto testo 2"/>
          <p:cNvSpPr>
            <a:spLocks noGrp="1"/>
          </p:cNvSpPr>
          <p:nvPr>
            <p:ph type="body" sz="quarter" idx="16"/>
          </p:nvPr>
        </p:nvSpPr>
        <p:spPr/>
        <p:txBody>
          <a:bodyPr/>
          <a:lstStyle/>
          <a:p>
            <a:endParaRPr lang="it-IT" dirty="0"/>
          </a:p>
        </p:txBody>
      </p:sp>
      <p:pic>
        <p:nvPicPr>
          <p:cNvPr id="5" name="Picture 5"/>
          <p:cNvPicPr>
            <a:picLocks noChangeAspect="1" noChangeArrowheads="1"/>
          </p:cNvPicPr>
          <p:nvPr/>
        </p:nvPicPr>
        <p:blipFill>
          <a:blip r:embed="rId3"/>
          <a:srcRect/>
          <a:stretch>
            <a:fillRect/>
          </a:stretch>
        </p:blipFill>
        <p:spPr bwMode="auto">
          <a:xfrm>
            <a:off x="385077" y="1175059"/>
            <a:ext cx="11229446" cy="3818237"/>
          </a:xfrm>
          <a:prstGeom prst="rect">
            <a:avLst/>
          </a:prstGeom>
          <a:noFill/>
          <a:ln w="9525">
            <a:noFill/>
            <a:miter lim="800000"/>
            <a:headEnd/>
            <a:tailEnd/>
          </a:ln>
          <a:effectLst/>
        </p:spPr>
      </p:pic>
      <p:sp>
        <p:nvSpPr>
          <p:cNvPr id="6" name="CasellaDiTesto 5"/>
          <p:cNvSpPr txBox="1"/>
          <p:nvPr/>
        </p:nvSpPr>
        <p:spPr>
          <a:xfrm>
            <a:off x="3813464" y="5950275"/>
            <a:ext cx="4416136" cy="246221"/>
          </a:xfrm>
          <a:prstGeom prst="rect">
            <a:avLst/>
          </a:prstGeom>
          <a:noFill/>
          <a:ln>
            <a:solidFill>
              <a:srgbClr val="C00000"/>
            </a:solidFill>
          </a:ln>
        </p:spPr>
        <p:txBody>
          <a:bodyPr wrap="square" rtlCol="0">
            <a:spAutoFit/>
          </a:bodyPr>
          <a:lstStyle/>
          <a:p>
            <a:pPr algn="ctr"/>
            <a:r>
              <a:rPr lang="it-IT" sz="1000" i="1" dirty="0" err="1">
                <a:solidFill>
                  <a:schemeClr val="tx2"/>
                </a:solidFill>
                <a:latin typeface="Verdana" pitchFamily="34" charset="0"/>
                <a:ea typeface="Verdana" pitchFamily="34" charset="0"/>
              </a:rPr>
              <a:t>Available</a:t>
            </a:r>
            <a:r>
              <a:rPr lang="it-IT" sz="1000" i="1" dirty="0">
                <a:solidFill>
                  <a:schemeClr val="tx2"/>
                </a:solidFill>
                <a:latin typeface="Verdana" pitchFamily="34" charset="0"/>
                <a:ea typeface="Verdana" pitchFamily="34" charset="0"/>
              </a:rPr>
              <a:t> at: https://www.notifylibrary.org/content/who-we-are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307225" y="254648"/>
            <a:ext cx="10176048" cy="690635"/>
          </a:xfrm>
        </p:spPr>
        <p:txBody>
          <a:bodyPr/>
          <a:lstStyle/>
          <a:p>
            <a:r>
              <a:rPr lang="it-IT" sz="2500" dirty="0" err="1">
                <a:solidFill>
                  <a:schemeClr val="tx1"/>
                </a:solidFill>
              </a:rPr>
              <a:t>Reference</a:t>
            </a:r>
            <a:r>
              <a:rPr lang="it-IT" sz="2500" dirty="0">
                <a:solidFill>
                  <a:schemeClr val="tx1"/>
                </a:solidFill>
              </a:rPr>
              <a:t> </a:t>
            </a:r>
            <a:r>
              <a:rPr lang="it-IT" sz="2500" dirty="0" err="1">
                <a:solidFill>
                  <a:schemeClr val="tx1"/>
                </a:solidFill>
              </a:rPr>
              <a:t>sources</a:t>
            </a:r>
            <a:endParaRPr lang="it-IT" sz="2500" dirty="0">
              <a:solidFill>
                <a:schemeClr val="tx1"/>
              </a:solidFill>
            </a:endParaRPr>
          </a:p>
        </p:txBody>
      </p:sp>
      <p:sp>
        <p:nvSpPr>
          <p:cNvPr id="5" name="Segnaposto testo 4"/>
          <p:cNvSpPr>
            <a:spLocks noGrp="1"/>
          </p:cNvSpPr>
          <p:nvPr>
            <p:ph type="body" sz="quarter" idx="16"/>
          </p:nvPr>
        </p:nvSpPr>
        <p:spPr>
          <a:xfrm>
            <a:off x="307225" y="1542472"/>
            <a:ext cx="11459902" cy="4806569"/>
          </a:xfrm>
        </p:spPr>
        <p:txBody>
          <a:bodyPr/>
          <a:lstStyle/>
          <a:p>
            <a:endParaRPr lang="it-IT" dirty="0"/>
          </a:p>
        </p:txBody>
      </p:sp>
      <p:sp>
        <p:nvSpPr>
          <p:cNvPr id="6" name="Segnaposto testo 5"/>
          <p:cNvSpPr>
            <a:spLocks noGrp="1"/>
          </p:cNvSpPr>
          <p:nvPr>
            <p:ph type="body" sz="quarter" idx="17"/>
          </p:nvPr>
        </p:nvSpPr>
        <p:spPr/>
        <p:txBody>
          <a:bodyPr/>
          <a:lstStyle/>
          <a:p>
            <a:endParaRPr lang="it-IT" dirty="0"/>
          </a:p>
        </p:txBody>
      </p:sp>
      <p:grpSp>
        <p:nvGrpSpPr>
          <p:cNvPr id="12" name="Gruppo 11"/>
          <p:cNvGrpSpPr/>
          <p:nvPr/>
        </p:nvGrpSpPr>
        <p:grpSpPr>
          <a:xfrm>
            <a:off x="2019611" y="1642235"/>
            <a:ext cx="8211305" cy="3652967"/>
            <a:chOff x="2019611" y="965360"/>
            <a:chExt cx="8211305" cy="3652967"/>
          </a:xfrm>
        </p:grpSpPr>
        <p:sp>
          <p:nvSpPr>
            <p:cNvPr id="13" name="CasellaDiTesto 12"/>
            <p:cNvSpPr txBox="1"/>
            <p:nvPr/>
          </p:nvSpPr>
          <p:spPr>
            <a:xfrm>
              <a:off x="2019611" y="4033552"/>
              <a:ext cx="8211305" cy="584775"/>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it-IT" sz="1600" b="1" dirty="0">
                  <a:solidFill>
                    <a:srgbClr val="C00000"/>
                  </a:solidFill>
                  <a:latin typeface="Verdana" pitchFamily="34" charset="0"/>
                  <a:ea typeface="Verdana" pitchFamily="34" charset="0"/>
                  <a:cs typeface="Calibri" pitchFamily="34" charset="0"/>
                </a:rPr>
                <a:t>Estimation of risk for MPHO donation or clinical application </a:t>
              </a:r>
            </a:p>
            <a:p>
              <a:pPr algn="ctr"/>
              <a:r>
                <a:rPr lang="en-US" altLang="it-IT" sz="1600" b="1" dirty="0">
                  <a:solidFill>
                    <a:srgbClr val="C00000"/>
                  </a:solidFill>
                  <a:latin typeface="Verdana" pitchFamily="34" charset="0"/>
                  <a:ea typeface="Verdana" pitchFamily="34" charset="0"/>
                  <a:cs typeface="Calibri" pitchFamily="34" charset="0"/>
                </a:rPr>
                <a:t>Implementation of changes in routine procedures to avoid recurrence</a:t>
              </a:r>
            </a:p>
          </p:txBody>
        </p:sp>
        <p:grpSp>
          <p:nvGrpSpPr>
            <p:cNvPr id="3" name="Gruppo 13"/>
            <p:cNvGrpSpPr/>
            <p:nvPr/>
          </p:nvGrpSpPr>
          <p:grpSpPr>
            <a:xfrm>
              <a:off x="2169383" y="965360"/>
              <a:ext cx="7621569" cy="3011438"/>
              <a:chOff x="1066800" y="1571612"/>
              <a:chExt cx="7010400" cy="2343150"/>
            </a:xfrm>
          </p:grpSpPr>
          <p:pic>
            <p:nvPicPr>
              <p:cNvPr id="15" name="Picture 2"/>
              <p:cNvPicPr>
                <a:picLocks noChangeAspect="1" noChangeArrowheads="1"/>
              </p:cNvPicPr>
              <p:nvPr/>
            </p:nvPicPr>
            <p:blipFill>
              <a:blip r:embed="rId3"/>
              <a:srcRect/>
              <a:stretch>
                <a:fillRect/>
              </a:stretch>
            </p:blipFill>
            <p:spPr bwMode="auto">
              <a:xfrm>
                <a:off x="1066800" y="1571612"/>
                <a:ext cx="7010400" cy="2343150"/>
              </a:xfrm>
              <a:prstGeom prst="rect">
                <a:avLst/>
              </a:prstGeom>
              <a:noFill/>
              <a:ln w="9525">
                <a:noFill/>
                <a:miter lim="800000"/>
                <a:headEnd/>
                <a:tailEnd/>
              </a:ln>
              <a:effectLst/>
            </p:spPr>
          </p:pic>
          <p:sp>
            <p:nvSpPr>
              <p:cNvPr id="16" name="CasellaDiTesto 15"/>
              <p:cNvSpPr txBox="1"/>
              <p:nvPr/>
            </p:nvSpPr>
            <p:spPr>
              <a:xfrm>
                <a:off x="1428728" y="1683321"/>
                <a:ext cx="1375258" cy="239476"/>
              </a:xfrm>
              <a:prstGeom prst="rect">
                <a:avLst/>
              </a:prstGeom>
              <a:noFill/>
              <a:ln>
                <a:solidFill>
                  <a:srgbClr val="FF0000"/>
                </a:solidFill>
              </a:ln>
            </p:spPr>
            <p:txBody>
              <a:bodyPr wrap="none" rtlCol="0">
                <a:spAutoFit/>
              </a:bodyPr>
              <a:lstStyle/>
              <a:p>
                <a:pPr algn="ctr"/>
                <a:r>
                  <a:rPr lang="it-IT" sz="1400" b="1" dirty="0" err="1">
                    <a:solidFill>
                      <a:srgbClr val="C00000"/>
                    </a:solidFill>
                    <a:latin typeface="Calibri" pitchFamily="34" charset="0"/>
                    <a:cs typeface="Calibri" pitchFamily="34" charset="0"/>
                  </a:rPr>
                  <a:t>Literature</a:t>
                </a:r>
                <a:r>
                  <a:rPr lang="it-IT" sz="1400" b="1" dirty="0">
                    <a:solidFill>
                      <a:srgbClr val="C00000"/>
                    </a:solidFill>
                    <a:latin typeface="Calibri" pitchFamily="34" charset="0"/>
                    <a:cs typeface="Calibri" pitchFamily="34" charset="0"/>
                  </a:rPr>
                  <a:t> </a:t>
                </a:r>
                <a:r>
                  <a:rPr lang="it-IT" sz="1400" b="1" dirty="0" err="1">
                    <a:solidFill>
                      <a:srgbClr val="C00000"/>
                    </a:solidFill>
                    <a:latin typeface="Calibri" pitchFamily="34" charset="0"/>
                    <a:cs typeface="Calibri" pitchFamily="34" charset="0"/>
                  </a:rPr>
                  <a:t>review</a:t>
                </a:r>
                <a:r>
                  <a:rPr lang="it-IT" sz="1400" b="1" dirty="0">
                    <a:solidFill>
                      <a:srgbClr val="C00000"/>
                    </a:solidFill>
                    <a:latin typeface="Calibri" pitchFamily="34" charset="0"/>
                    <a:cs typeface="Calibri" pitchFamily="34" charset="0"/>
                  </a:rPr>
                  <a:t> </a:t>
                </a:r>
              </a:p>
            </p:txBody>
          </p:sp>
          <p:sp>
            <p:nvSpPr>
              <p:cNvPr id="17" name="CasellaDiTesto 16"/>
              <p:cNvSpPr txBox="1"/>
              <p:nvPr/>
            </p:nvSpPr>
            <p:spPr>
              <a:xfrm>
                <a:off x="6393172" y="1683321"/>
                <a:ext cx="1168952" cy="239476"/>
              </a:xfrm>
              <a:prstGeom prst="rect">
                <a:avLst/>
              </a:prstGeom>
              <a:noFill/>
              <a:ln>
                <a:solidFill>
                  <a:srgbClr val="FF0000"/>
                </a:solidFill>
              </a:ln>
            </p:spPr>
            <p:txBody>
              <a:bodyPr wrap="none" rtlCol="0">
                <a:spAutoFit/>
              </a:bodyPr>
              <a:lstStyle/>
              <a:p>
                <a:pPr algn="ctr"/>
                <a:r>
                  <a:rPr lang="it-IT" sz="1400" b="1" dirty="0" err="1">
                    <a:solidFill>
                      <a:srgbClr val="C00000"/>
                    </a:solidFill>
                    <a:latin typeface="Calibri" pitchFamily="34" charset="0"/>
                    <a:cs typeface="Calibri" pitchFamily="34" charset="0"/>
                  </a:rPr>
                  <a:t>Grey</a:t>
                </a:r>
                <a:r>
                  <a:rPr lang="it-IT" sz="1400" b="1" dirty="0">
                    <a:solidFill>
                      <a:srgbClr val="C00000"/>
                    </a:solidFill>
                    <a:latin typeface="Calibri" pitchFamily="34" charset="0"/>
                    <a:cs typeface="Calibri" pitchFamily="34" charset="0"/>
                  </a:rPr>
                  <a:t> </a:t>
                </a:r>
                <a:r>
                  <a:rPr lang="it-IT" sz="1400" b="1" dirty="0" err="1">
                    <a:solidFill>
                      <a:srgbClr val="C00000"/>
                    </a:solidFill>
                    <a:latin typeface="Calibri" pitchFamily="34" charset="0"/>
                    <a:cs typeface="Calibri" pitchFamily="34" charset="0"/>
                  </a:rPr>
                  <a:t>literature</a:t>
                </a:r>
                <a:endParaRPr lang="it-IT" sz="1400" b="1" dirty="0">
                  <a:solidFill>
                    <a:srgbClr val="C00000"/>
                  </a:solidFill>
                  <a:latin typeface="Calibri" pitchFamily="34" charset="0"/>
                  <a:cs typeface="Calibri" pitchFamily="34" charset="0"/>
                </a:endParaRPr>
              </a:p>
            </p:txBody>
          </p:sp>
        </p:grpSp>
      </p:grpSp>
      <p:pic>
        <p:nvPicPr>
          <p:cNvPr id="18" name="Segnaposto contenuto 3"/>
          <p:cNvPicPr/>
          <p:nvPr/>
        </p:nvPicPr>
        <p:blipFill>
          <a:blip r:embed="rId4"/>
          <a:srcRect t="9960" r="84547" b="80815"/>
          <a:stretch/>
        </p:blipFill>
        <p:spPr>
          <a:xfrm>
            <a:off x="10032520" y="2084315"/>
            <a:ext cx="1345721" cy="1000667"/>
          </a:xfrm>
          <a:prstGeom prst="rect">
            <a:avLst/>
          </a:prstGeom>
          <a:solidFill>
            <a:srgbClr val="FF0000"/>
          </a:solidFill>
          <a:ln>
            <a:solidFill>
              <a:srgbClr val="C00000"/>
            </a:solidFill>
          </a:ln>
        </p:spPr>
        <p:style>
          <a:lnRef idx="2">
            <a:schemeClr val="accent2"/>
          </a:lnRef>
          <a:fillRef idx="1">
            <a:schemeClr val="lt1"/>
          </a:fillRef>
          <a:effectRef idx="0">
            <a:schemeClr val="accent2"/>
          </a:effectRef>
          <a:fontRef idx="minor">
            <a:schemeClr val="dk1"/>
          </a:fontRef>
        </p:style>
      </p:pic>
      <p:pic>
        <p:nvPicPr>
          <p:cNvPr id="3075" name="Picture 3"/>
          <p:cNvPicPr>
            <a:picLocks noChangeAspect="1" noChangeArrowheads="1"/>
          </p:cNvPicPr>
          <p:nvPr/>
        </p:nvPicPr>
        <p:blipFill>
          <a:blip r:embed="rId5"/>
          <a:srcRect/>
          <a:stretch>
            <a:fillRect/>
          </a:stretch>
        </p:blipFill>
        <p:spPr bwMode="auto">
          <a:xfrm>
            <a:off x="9420798" y="3152467"/>
            <a:ext cx="2523552" cy="1088455"/>
          </a:xfrm>
          <a:prstGeom prst="rect">
            <a:avLst/>
          </a:prstGeom>
          <a:noFill/>
          <a:ln w="9525">
            <a:solidFill>
              <a:srgbClr val="C00000"/>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p:cNvSpPr>
            <a:spLocks noGrp="1"/>
          </p:cNvSpPr>
          <p:nvPr>
            <p:ph type="body" sz="quarter" idx="13"/>
          </p:nvPr>
        </p:nvSpPr>
        <p:spPr>
          <a:xfrm>
            <a:off x="307225" y="254648"/>
            <a:ext cx="10176048" cy="690635"/>
          </a:xfrm>
        </p:spPr>
        <p:txBody>
          <a:bodyPr/>
          <a:lstStyle/>
          <a:p>
            <a:r>
              <a:rPr lang="it-IT" sz="2300" dirty="0">
                <a:solidFill>
                  <a:schemeClr val="tx1"/>
                </a:solidFill>
              </a:rPr>
              <a:t>WHO - </a:t>
            </a:r>
            <a:r>
              <a:rPr lang="it-IT" sz="2300" dirty="0" err="1">
                <a:solidFill>
                  <a:schemeClr val="tx1"/>
                </a:solidFill>
              </a:rPr>
              <a:t>Epidemic</a:t>
            </a:r>
            <a:r>
              <a:rPr lang="it-IT" sz="2300" dirty="0">
                <a:solidFill>
                  <a:schemeClr val="tx1"/>
                </a:solidFill>
              </a:rPr>
              <a:t> Intelligence </a:t>
            </a:r>
            <a:r>
              <a:rPr lang="it-IT" sz="2300" dirty="0" err="1">
                <a:solidFill>
                  <a:schemeClr val="tx1"/>
                </a:solidFill>
              </a:rPr>
              <a:t>from</a:t>
            </a:r>
            <a:r>
              <a:rPr lang="it-IT" sz="2300" dirty="0">
                <a:solidFill>
                  <a:schemeClr val="tx1"/>
                </a:solidFill>
              </a:rPr>
              <a:t> Open </a:t>
            </a:r>
            <a:r>
              <a:rPr lang="it-IT" sz="2300" dirty="0" err="1">
                <a:solidFill>
                  <a:schemeClr val="tx1"/>
                </a:solidFill>
              </a:rPr>
              <a:t>Sources</a:t>
            </a:r>
            <a:r>
              <a:rPr lang="it-IT" sz="2300" dirty="0">
                <a:solidFill>
                  <a:schemeClr val="tx1"/>
                </a:solidFill>
              </a:rPr>
              <a:t> (EIOS)</a:t>
            </a:r>
          </a:p>
        </p:txBody>
      </p:sp>
      <p:grpSp>
        <p:nvGrpSpPr>
          <p:cNvPr id="8" name="Gruppo 10"/>
          <p:cNvGrpSpPr/>
          <p:nvPr/>
        </p:nvGrpSpPr>
        <p:grpSpPr>
          <a:xfrm>
            <a:off x="1595887" y="810883"/>
            <a:ext cx="9017196" cy="4971892"/>
            <a:chOff x="309522" y="569628"/>
            <a:chExt cx="11644394" cy="6217301"/>
          </a:xfrm>
        </p:grpSpPr>
        <p:pic>
          <p:nvPicPr>
            <p:cNvPr id="9" name="Picture 2"/>
            <p:cNvPicPr>
              <a:picLocks noChangeAspect="1" noChangeArrowheads="1"/>
            </p:cNvPicPr>
            <p:nvPr/>
          </p:nvPicPr>
          <p:blipFill>
            <a:blip r:embed="rId3"/>
            <a:srcRect/>
            <a:stretch>
              <a:fillRect/>
            </a:stretch>
          </p:blipFill>
          <p:spPr bwMode="auto">
            <a:xfrm>
              <a:off x="309522" y="569628"/>
              <a:ext cx="11644394" cy="6217301"/>
            </a:xfrm>
            <a:prstGeom prst="rect">
              <a:avLst/>
            </a:prstGeom>
            <a:noFill/>
            <a:ln w="9525">
              <a:noFill/>
              <a:miter lim="800000"/>
              <a:headEnd/>
              <a:tailEnd/>
            </a:ln>
            <a:effectLst/>
          </p:spPr>
        </p:pic>
        <p:sp>
          <p:nvSpPr>
            <p:cNvPr id="10" name="Rettangolo 9"/>
            <p:cNvSpPr/>
            <p:nvPr/>
          </p:nvSpPr>
          <p:spPr>
            <a:xfrm>
              <a:off x="6596066" y="3929066"/>
              <a:ext cx="3071834" cy="50006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6524628" y="2643182"/>
              <a:ext cx="3643338" cy="57150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Picture 3"/>
            <p:cNvPicPr>
              <a:picLocks noChangeAspect="1" noChangeArrowheads="1"/>
            </p:cNvPicPr>
            <p:nvPr/>
          </p:nvPicPr>
          <p:blipFill>
            <a:blip r:embed="rId4"/>
            <a:srcRect/>
            <a:stretch>
              <a:fillRect/>
            </a:stretch>
          </p:blipFill>
          <p:spPr bwMode="auto">
            <a:xfrm>
              <a:off x="5095868" y="1857364"/>
              <a:ext cx="6786610" cy="714380"/>
            </a:xfrm>
            <a:prstGeom prst="rect">
              <a:avLst/>
            </a:prstGeom>
            <a:noFill/>
            <a:ln w="9525">
              <a:noFill/>
              <a:miter lim="800000"/>
              <a:headEnd/>
              <a:tailEnd/>
            </a:ln>
            <a:effectLst/>
          </p:spPr>
        </p:pic>
        <p:sp>
          <p:nvSpPr>
            <p:cNvPr id="13" name="Rettangolo 12"/>
            <p:cNvSpPr/>
            <p:nvPr/>
          </p:nvSpPr>
          <p:spPr>
            <a:xfrm>
              <a:off x="6596066" y="1857364"/>
              <a:ext cx="3643338" cy="64294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Picture 4"/>
            <p:cNvPicPr>
              <a:picLocks noChangeAspect="1" noChangeArrowheads="1"/>
            </p:cNvPicPr>
            <p:nvPr/>
          </p:nvPicPr>
          <p:blipFill>
            <a:blip r:embed="rId5"/>
            <a:srcRect/>
            <a:stretch>
              <a:fillRect/>
            </a:stretch>
          </p:blipFill>
          <p:spPr bwMode="auto">
            <a:xfrm>
              <a:off x="5095868" y="6072206"/>
              <a:ext cx="6858048" cy="678616"/>
            </a:xfrm>
            <a:prstGeom prst="rect">
              <a:avLst/>
            </a:prstGeom>
            <a:noFill/>
            <a:ln w="9525">
              <a:noFill/>
              <a:miter lim="800000"/>
              <a:headEnd/>
              <a:tailEnd/>
            </a:ln>
            <a:effectLst/>
          </p:spPr>
        </p:pic>
        <p:sp>
          <p:nvSpPr>
            <p:cNvPr id="15" name="Rettangolo 14"/>
            <p:cNvSpPr/>
            <p:nvPr/>
          </p:nvSpPr>
          <p:spPr>
            <a:xfrm>
              <a:off x="6596066" y="6000768"/>
              <a:ext cx="3357586" cy="71438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6" name="TextShape 1"/>
          <p:cNvSpPr txBox="1"/>
          <p:nvPr/>
        </p:nvSpPr>
        <p:spPr>
          <a:xfrm>
            <a:off x="1656272" y="4563374"/>
            <a:ext cx="3605384" cy="735659"/>
          </a:xfrm>
          <a:prstGeom prst="rect">
            <a:avLst/>
          </a:prstGeom>
          <a:solidFill>
            <a:schemeClr val="bg1"/>
          </a:solidFill>
          <a:ln>
            <a:noFill/>
          </a:ln>
        </p:spPr>
        <p:txBody>
          <a:bodyPr lIns="67500" tIns="33750" rIns="67500" bIns="33750">
            <a:noAutofit/>
          </a:bodyPr>
          <a:lstStyle/>
          <a:p>
            <a:pPr algn="ctr">
              <a:lnSpc>
                <a:spcPct val="90000"/>
              </a:lnSpc>
              <a:spcBef>
                <a:spcPct val="0"/>
              </a:spcBef>
              <a:defRPr/>
            </a:pPr>
            <a:r>
              <a:rPr lang="it-IT" sz="1800" b="1" dirty="0">
                <a:solidFill>
                  <a:srgbClr val="C00000"/>
                </a:solidFill>
                <a:latin typeface="Century Gothic" pitchFamily="34" charset="0"/>
              </a:rPr>
              <a:t>New </a:t>
            </a:r>
            <a:r>
              <a:rPr lang="it-IT" sz="1800" b="1" dirty="0" err="1">
                <a:solidFill>
                  <a:srgbClr val="C00000"/>
                </a:solidFill>
                <a:latin typeface="Century Gothic" pitchFamily="34" charset="0"/>
              </a:rPr>
              <a:t>papers</a:t>
            </a:r>
            <a:r>
              <a:rPr lang="it-IT" sz="1800" b="1" dirty="0">
                <a:solidFill>
                  <a:srgbClr val="C00000"/>
                </a:solidFill>
                <a:latin typeface="Century Gothic" pitchFamily="34" charset="0"/>
              </a:rPr>
              <a:t> </a:t>
            </a:r>
            <a:r>
              <a:rPr lang="it-IT" sz="1800" b="1" dirty="0" err="1">
                <a:solidFill>
                  <a:srgbClr val="C00000"/>
                </a:solidFill>
                <a:latin typeface="Century Gothic" pitchFamily="34" charset="0"/>
              </a:rPr>
              <a:t>for</a:t>
            </a:r>
            <a:r>
              <a:rPr lang="it-IT" sz="1800" b="1" dirty="0">
                <a:solidFill>
                  <a:srgbClr val="C00000"/>
                </a:solidFill>
                <a:latin typeface="Century Gothic" pitchFamily="34" charset="0"/>
              </a:rPr>
              <a:t> </a:t>
            </a:r>
            <a:r>
              <a:rPr lang="it-IT" sz="1800" b="1" dirty="0" err="1">
                <a:solidFill>
                  <a:srgbClr val="C00000"/>
                </a:solidFill>
                <a:latin typeface="Century Gothic" pitchFamily="34" charset="0"/>
              </a:rPr>
              <a:t>inclusion</a:t>
            </a:r>
            <a:r>
              <a:rPr lang="it-IT" sz="1800" b="1" dirty="0">
                <a:solidFill>
                  <a:srgbClr val="C00000"/>
                </a:solidFill>
                <a:latin typeface="Century Gothic" pitchFamily="34" charset="0"/>
              </a:rPr>
              <a:t> in the </a:t>
            </a:r>
            <a:r>
              <a:rPr lang="it-IT" sz="1800" b="1" dirty="0" err="1">
                <a:solidFill>
                  <a:srgbClr val="C00000"/>
                </a:solidFill>
                <a:latin typeface="Century Gothic" pitchFamily="34" charset="0"/>
              </a:rPr>
              <a:t>Notify</a:t>
            </a:r>
            <a:r>
              <a:rPr lang="it-IT" sz="1800" b="1" dirty="0">
                <a:solidFill>
                  <a:srgbClr val="C00000"/>
                </a:solidFill>
                <a:latin typeface="Century Gothic" pitchFamily="34" charset="0"/>
              </a:rPr>
              <a:t> </a:t>
            </a:r>
            <a:r>
              <a:rPr lang="it-IT" sz="1800" b="1" dirty="0" err="1">
                <a:solidFill>
                  <a:srgbClr val="C00000"/>
                </a:solidFill>
                <a:latin typeface="Century Gothic" pitchFamily="34" charset="0"/>
              </a:rPr>
              <a:t>Library</a:t>
            </a:r>
            <a:endParaRPr lang="it-IT" sz="1800" b="1" dirty="0">
              <a:solidFill>
                <a:srgbClr val="C00000"/>
              </a:solidFill>
              <a:latin typeface="Century Gothic" pitchFamily="34" charset="0"/>
            </a:endParaRPr>
          </a:p>
        </p:txBody>
      </p:sp>
      <p:sp>
        <p:nvSpPr>
          <p:cNvPr id="17" name="Freccia a destra 16"/>
          <p:cNvSpPr/>
          <p:nvPr/>
        </p:nvSpPr>
        <p:spPr>
          <a:xfrm>
            <a:off x="1541536" y="3165837"/>
            <a:ext cx="160736" cy="20273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t-IT"/>
          </a:p>
        </p:txBody>
      </p:sp>
      <p:sp>
        <p:nvSpPr>
          <p:cNvPr id="18" name="Freccia a destra 17"/>
          <p:cNvSpPr/>
          <p:nvPr/>
        </p:nvSpPr>
        <p:spPr>
          <a:xfrm>
            <a:off x="1541537" y="3736128"/>
            <a:ext cx="160736" cy="20273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t-IT"/>
          </a:p>
        </p:txBody>
      </p:sp>
      <p:sp>
        <p:nvSpPr>
          <p:cNvPr id="19" name="Freccia a destra 18"/>
          <p:cNvSpPr/>
          <p:nvPr/>
        </p:nvSpPr>
        <p:spPr>
          <a:xfrm>
            <a:off x="1541539" y="4278719"/>
            <a:ext cx="160736" cy="20273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t-IT"/>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307225" y="88398"/>
            <a:ext cx="10176048" cy="644847"/>
          </a:xfrm>
        </p:spPr>
        <p:txBody>
          <a:bodyPr/>
          <a:lstStyle/>
          <a:p>
            <a:r>
              <a:rPr lang="it-IT" sz="2000" dirty="0" err="1">
                <a:solidFill>
                  <a:schemeClr val="tx1"/>
                </a:solidFill>
              </a:rPr>
              <a:t>Vigilance</a:t>
            </a:r>
            <a:r>
              <a:rPr lang="it-IT" sz="2000" dirty="0">
                <a:solidFill>
                  <a:schemeClr val="tx1"/>
                </a:solidFill>
              </a:rPr>
              <a:t> and </a:t>
            </a:r>
            <a:r>
              <a:rPr lang="it-IT" sz="2000" dirty="0" err="1">
                <a:solidFill>
                  <a:schemeClr val="tx1"/>
                </a:solidFill>
              </a:rPr>
              <a:t>Inspection</a:t>
            </a:r>
            <a:r>
              <a:rPr lang="it-IT" sz="2000" dirty="0">
                <a:solidFill>
                  <a:schemeClr val="tx1"/>
                </a:solidFill>
              </a:rPr>
              <a:t> </a:t>
            </a:r>
            <a:r>
              <a:rPr lang="it-IT" sz="2000" dirty="0" err="1">
                <a:solidFill>
                  <a:schemeClr val="tx1"/>
                </a:solidFill>
              </a:rPr>
              <a:t>for</a:t>
            </a:r>
            <a:r>
              <a:rPr lang="it-IT" sz="2000" dirty="0">
                <a:solidFill>
                  <a:schemeClr val="tx1"/>
                </a:solidFill>
              </a:rPr>
              <a:t> the </a:t>
            </a:r>
            <a:r>
              <a:rPr lang="it-IT" sz="2000" dirty="0" err="1">
                <a:solidFill>
                  <a:schemeClr val="tx1"/>
                </a:solidFill>
              </a:rPr>
              <a:t>Safety</a:t>
            </a:r>
            <a:r>
              <a:rPr lang="it-IT" sz="2000" dirty="0">
                <a:solidFill>
                  <a:schemeClr val="tx1"/>
                </a:solidFill>
              </a:rPr>
              <a:t> </a:t>
            </a:r>
            <a:r>
              <a:rPr lang="it-IT" sz="2000" dirty="0" err="1">
                <a:solidFill>
                  <a:schemeClr val="tx1"/>
                </a:solidFill>
              </a:rPr>
              <a:t>of</a:t>
            </a:r>
            <a:r>
              <a:rPr lang="it-IT" sz="2000" dirty="0">
                <a:solidFill>
                  <a:schemeClr val="tx1"/>
                </a:solidFill>
              </a:rPr>
              <a:t> </a:t>
            </a:r>
            <a:r>
              <a:rPr lang="it-IT" sz="2000" dirty="0" err="1">
                <a:solidFill>
                  <a:schemeClr val="tx1"/>
                </a:solidFill>
              </a:rPr>
              <a:t>Transfusion</a:t>
            </a:r>
            <a:r>
              <a:rPr lang="it-IT" sz="2000" dirty="0">
                <a:solidFill>
                  <a:schemeClr val="tx1"/>
                </a:solidFill>
              </a:rPr>
              <a:t>, </a:t>
            </a:r>
            <a:r>
              <a:rPr lang="it-IT" sz="2000" dirty="0" err="1">
                <a:solidFill>
                  <a:schemeClr val="tx1"/>
                </a:solidFill>
              </a:rPr>
              <a:t>Assisted</a:t>
            </a:r>
            <a:r>
              <a:rPr lang="it-IT" sz="2000" dirty="0">
                <a:solidFill>
                  <a:schemeClr val="tx1"/>
                </a:solidFill>
              </a:rPr>
              <a:t> </a:t>
            </a:r>
            <a:r>
              <a:rPr lang="it-IT" sz="2000" dirty="0" err="1">
                <a:solidFill>
                  <a:schemeClr val="tx1"/>
                </a:solidFill>
              </a:rPr>
              <a:t>Reproduction</a:t>
            </a:r>
            <a:r>
              <a:rPr lang="it-IT" sz="2000" dirty="0">
                <a:solidFill>
                  <a:schemeClr val="tx1"/>
                </a:solidFill>
              </a:rPr>
              <a:t> and </a:t>
            </a:r>
            <a:r>
              <a:rPr lang="it-IT" sz="2000" dirty="0" err="1">
                <a:solidFill>
                  <a:schemeClr val="tx1"/>
                </a:solidFill>
              </a:rPr>
              <a:t>Transplantation</a:t>
            </a:r>
            <a:r>
              <a:rPr lang="it-IT" sz="2000" dirty="0">
                <a:solidFill>
                  <a:schemeClr val="tx1"/>
                </a:solidFill>
              </a:rPr>
              <a:t> (VISTART)</a:t>
            </a:r>
          </a:p>
        </p:txBody>
      </p:sp>
      <p:sp>
        <p:nvSpPr>
          <p:cNvPr id="5" name="Segnaposto testo 4"/>
          <p:cNvSpPr>
            <a:spLocks noGrp="1"/>
          </p:cNvSpPr>
          <p:nvPr>
            <p:ph type="body" sz="quarter" idx="16"/>
          </p:nvPr>
        </p:nvSpPr>
        <p:spPr>
          <a:xfrm>
            <a:off x="315851" y="904119"/>
            <a:ext cx="11459902" cy="4374230"/>
          </a:xfrm>
        </p:spPr>
        <p:txBody>
          <a:bodyPr/>
          <a:lstStyle/>
          <a:p>
            <a:pPr algn="just"/>
            <a:r>
              <a:rPr lang="en-US" sz="1500" dirty="0">
                <a:solidFill>
                  <a:schemeClr val="tx1"/>
                </a:solidFill>
              </a:rPr>
              <a:t>In the framework of VISTART Joint Action a specific guidance document was developed in order to provide instructions to facilitate EU CAs in the selection and analysis of case types with didactic value from their annual </a:t>
            </a:r>
            <a:r>
              <a:rPr lang="en-US" sz="1500" dirty="0" err="1">
                <a:solidFill>
                  <a:schemeClr val="tx1"/>
                </a:solidFill>
              </a:rPr>
              <a:t>biovigilance</a:t>
            </a:r>
            <a:r>
              <a:rPr lang="en-US" sz="1500" dirty="0">
                <a:solidFill>
                  <a:schemeClr val="tx1"/>
                </a:solidFill>
              </a:rPr>
              <a:t> reports to the European Commission for insertion in the Notify Library.</a:t>
            </a:r>
          </a:p>
          <a:p>
            <a:endParaRPr lang="it-IT" dirty="0">
              <a:solidFill>
                <a:schemeClr val="tx1"/>
              </a:solidFill>
            </a:endParaRPr>
          </a:p>
        </p:txBody>
      </p:sp>
      <p:sp>
        <p:nvSpPr>
          <p:cNvPr id="8" name="Rettangolo 7"/>
          <p:cNvSpPr/>
          <p:nvPr/>
        </p:nvSpPr>
        <p:spPr>
          <a:xfrm>
            <a:off x="2449902" y="5888749"/>
            <a:ext cx="7392838" cy="400110"/>
          </a:xfrm>
          <a:prstGeom prst="rect">
            <a:avLst/>
          </a:prstGeom>
          <a:ln>
            <a:solidFill>
              <a:srgbClr val="C00000"/>
            </a:solidFill>
          </a:ln>
        </p:spPr>
        <p:txBody>
          <a:bodyPr wrap="square">
            <a:spAutoFit/>
          </a:bodyPr>
          <a:lstStyle/>
          <a:p>
            <a:pPr algn="ctr"/>
            <a:r>
              <a:rPr lang="it-IT" sz="1000" i="1" dirty="0" err="1">
                <a:solidFill>
                  <a:schemeClr val="tx2"/>
                </a:solidFill>
                <a:latin typeface="Verdana" pitchFamily="34" charset="0"/>
                <a:ea typeface="Verdana" pitchFamily="34" charset="0"/>
              </a:rPr>
              <a:t>Document</a:t>
            </a:r>
            <a:r>
              <a:rPr lang="it-IT" sz="1000" i="1" dirty="0">
                <a:solidFill>
                  <a:schemeClr val="tx2"/>
                </a:solidFill>
                <a:latin typeface="Verdana" pitchFamily="34" charset="0"/>
                <a:ea typeface="Verdana" pitchFamily="34" charset="0"/>
              </a:rPr>
              <a:t> </a:t>
            </a:r>
            <a:r>
              <a:rPr lang="it-IT" sz="1000" i="1" dirty="0" err="1">
                <a:solidFill>
                  <a:schemeClr val="tx2"/>
                </a:solidFill>
                <a:latin typeface="Verdana" pitchFamily="34" charset="0"/>
                <a:ea typeface="Verdana" pitchFamily="34" charset="0"/>
              </a:rPr>
              <a:t>available</a:t>
            </a:r>
            <a:r>
              <a:rPr lang="it-IT" sz="1000" i="1" dirty="0">
                <a:solidFill>
                  <a:schemeClr val="tx2"/>
                </a:solidFill>
                <a:latin typeface="Verdana" pitchFamily="34" charset="0"/>
                <a:ea typeface="Verdana" pitchFamily="34" charset="0"/>
              </a:rPr>
              <a:t> at the link: https://www.notifylibrary.org/sites/default/files/VISTART_WP5A_A%20User%20Guide%20for%20CA.pdf </a:t>
            </a: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2587" y="2496062"/>
            <a:ext cx="3888353" cy="2714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5359" y="2665586"/>
            <a:ext cx="3972738" cy="2367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llaDiTesto 10"/>
          <p:cNvSpPr txBox="1"/>
          <p:nvPr/>
        </p:nvSpPr>
        <p:spPr>
          <a:xfrm>
            <a:off x="1475111" y="5029222"/>
            <a:ext cx="3657600" cy="400110"/>
          </a:xfrm>
          <a:prstGeom prst="rect">
            <a:avLst/>
          </a:prstGeom>
          <a:solidFill>
            <a:schemeClr val="bg1"/>
          </a:solidFill>
        </p:spPr>
        <p:txBody>
          <a:bodyPr wrap="square" rtlCol="0">
            <a:spAutoFit/>
          </a:bodyPr>
          <a:lstStyle/>
          <a:p>
            <a:pPr algn="ctr"/>
            <a:r>
              <a:rPr lang="en-US" sz="1000" b="1" dirty="0">
                <a:solidFill>
                  <a:srgbClr val="C00000"/>
                </a:solidFill>
                <a:latin typeface="Verdana" pitchFamily="34" charset="0"/>
                <a:ea typeface="Verdana" pitchFamily="34" charset="0"/>
              </a:rPr>
              <a:t>Steps from the case selection to its submission to the NOTIFY Library</a:t>
            </a:r>
            <a:endParaRPr lang="it-IT" sz="1000" b="1" dirty="0">
              <a:solidFill>
                <a:srgbClr val="C00000"/>
              </a:solidFill>
              <a:latin typeface="Verdana" pitchFamily="34" charset="0"/>
              <a:ea typeface="Verdana" pitchFamily="34" charset="0"/>
            </a:endParaRPr>
          </a:p>
        </p:txBody>
      </p:sp>
      <p:sp>
        <p:nvSpPr>
          <p:cNvPr id="13" name="CasellaDiTesto 12"/>
          <p:cNvSpPr txBox="1"/>
          <p:nvPr/>
        </p:nvSpPr>
        <p:spPr>
          <a:xfrm>
            <a:off x="6164787" y="5103988"/>
            <a:ext cx="3657600" cy="246221"/>
          </a:xfrm>
          <a:prstGeom prst="rect">
            <a:avLst/>
          </a:prstGeom>
          <a:solidFill>
            <a:schemeClr val="bg1"/>
          </a:solidFill>
        </p:spPr>
        <p:txBody>
          <a:bodyPr wrap="square" rtlCol="0">
            <a:spAutoFit/>
          </a:bodyPr>
          <a:lstStyle/>
          <a:p>
            <a:pPr algn="ctr"/>
            <a:r>
              <a:rPr lang="en-US" sz="1000" b="1" dirty="0">
                <a:solidFill>
                  <a:srgbClr val="C00000"/>
                </a:solidFill>
                <a:latin typeface="Verdana" pitchFamily="34" charset="0"/>
                <a:ea typeface="Verdana" pitchFamily="34" charset="0"/>
              </a:rPr>
              <a:t>Workflow and editorial process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307225" y="219023"/>
            <a:ext cx="10176048" cy="690635"/>
          </a:xfrm>
        </p:spPr>
        <p:txBody>
          <a:bodyPr/>
          <a:lstStyle/>
          <a:p>
            <a:r>
              <a:rPr lang="it-IT" dirty="0">
                <a:solidFill>
                  <a:schemeClr val="tx1"/>
                </a:solidFill>
              </a:rPr>
              <a:t>NOTIFY </a:t>
            </a:r>
            <a:r>
              <a:rPr lang="it-IT" dirty="0" err="1">
                <a:solidFill>
                  <a:schemeClr val="tx1"/>
                </a:solidFill>
              </a:rPr>
              <a:t>records</a:t>
            </a:r>
            <a:endParaRPr lang="it-IT" dirty="0">
              <a:solidFill>
                <a:schemeClr val="tx1"/>
              </a:solidFill>
            </a:endParaRPr>
          </a:p>
        </p:txBody>
      </p:sp>
      <p:sp>
        <p:nvSpPr>
          <p:cNvPr id="3" name="Segnaposto testo 2"/>
          <p:cNvSpPr>
            <a:spLocks noGrp="1"/>
          </p:cNvSpPr>
          <p:nvPr>
            <p:ph type="body" sz="quarter" idx="16"/>
          </p:nvPr>
        </p:nvSpPr>
        <p:spPr>
          <a:xfrm>
            <a:off x="1084507" y="1053357"/>
            <a:ext cx="3987209" cy="5166690"/>
          </a:xfrm>
          <a:ln>
            <a:solidFill>
              <a:srgbClr val="C00000"/>
            </a:solidFill>
          </a:ln>
        </p:spPr>
        <p:txBody>
          <a:bodyPr/>
          <a:lstStyle/>
          <a:p>
            <a:pPr algn="ctr"/>
            <a:r>
              <a:rPr lang="it-IT" b="1" u="sng" dirty="0">
                <a:solidFill>
                  <a:schemeClr val="tx1"/>
                </a:solidFill>
              </a:rPr>
              <a:t>Minimum data set</a:t>
            </a:r>
          </a:p>
          <a:p>
            <a:pPr>
              <a:buFont typeface="Arial" pitchFamily="34" charset="0"/>
              <a:buChar char="•"/>
            </a:pPr>
            <a:r>
              <a:rPr lang="it-IT" sz="1400" dirty="0">
                <a:solidFill>
                  <a:schemeClr val="tx1"/>
                </a:solidFill>
              </a:rPr>
              <a:t> Free text </a:t>
            </a:r>
            <a:r>
              <a:rPr lang="it-IT" sz="1400" dirty="0" err="1">
                <a:solidFill>
                  <a:schemeClr val="tx1"/>
                </a:solidFill>
              </a:rPr>
              <a:t>title</a:t>
            </a:r>
            <a:r>
              <a:rPr lang="it-IT" sz="1400" dirty="0">
                <a:solidFill>
                  <a:schemeClr val="tx1"/>
                </a:solidFill>
              </a:rPr>
              <a:t> (AO </a:t>
            </a:r>
            <a:r>
              <a:rPr lang="it-IT" sz="1400" dirty="0" err="1">
                <a:solidFill>
                  <a:schemeClr val="tx1"/>
                </a:solidFill>
              </a:rPr>
              <a:t>description</a:t>
            </a:r>
            <a:r>
              <a:rPr lang="it-IT" sz="1400" dirty="0">
                <a:solidFill>
                  <a:schemeClr val="tx1"/>
                </a:solidFill>
              </a:rPr>
              <a:t>)</a:t>
            </a:r>
          </a:p>
          <a:p>
            <a:pPr>
              <a:buFont typeface="Arial" pitchFamily="34" charset="0"/>
              <a:buChar char="•"/>
            </a:pPr>
            <a:r>
              <a:rPr lang="it-IT" sz="1400" dirty="0">
                <a:solidFill>
                  <a:schemeClr val="tx1"/>
                </a:solidFill>
              </a:rPr>
              <a:t> MPHO </a:t>
            </a:r>
            <a:r>
              <a:rPr lang="it-IT" sz="1400" dirty="0" err="1">
                <a:solidFill>
                  <a:schemeClr val="tx1"/>
                </a:solidFill>
              </a:rPr>
              <a:t>type</a:t>
            </a:r>
            <a:r>
              <a:rPr lang="it-IT" sz="1400" dirty="0">
                <a:solidFill>
                  <a:schemeClr val="tx1"/>
                </a:solidFill>
              </a:rPr>
              <a:t> </a:t>
            </a:r>
            <a:r>
              <a:rPr lang="it-IT" sz="1400" dirty="0" err="1">
                <a:solidFill>
                  <a:schemeClr val="tx1"/>
                </a:solidFill>
              </a:rPr>
              <a:t>involved</a:t>
            </a:r>
            <a:r>
              <a:rPr lang="it-IT" sz="1400" dirty="0">
                <a:solidFill>
                  <a:schemeClr val="tx1"/>
                </a:solidFill>
              </a:rPr>
              <a:t> </a:t>
            </a:r>
          </a:p>
          <a:p>
            <a:pPr>
              <a:buFont typeface="Arial" pitchFamily="34" charset="0"/>
              <a:buChar char="•"/>
            </a:pPr>
            <a:r>
              <a:rPr lang="it-IT" sz="1400" dirty="0">
                <a:solidFill>
                  <a:schemeClr val="tx1"/>
                </a:solidFill>
              </a:rPr>
              <a:t> </a:t>
            </a:r>
            <a:r>
              <a:rPr lang="it-IT" sz="1400" dirty="0" err="1">
                <a:solidFill>
                  <a:schemeClr val="tx1"/>
                </a:solidFill>
              </a:rPr>
              <a:t>Time</a:t>
            </a:r>
            <a:r>
              <a:rPr lang="it-IT" sz="1400" dirty="0">
                <a:solidFill>
                  <a:schemeClr val="tx1"/>
                </a:solidFill>
              </a:rPr>
              <a:t> </a:t>
            </a:r>
            <a:r>
              <a:rPr lang="it-IT" sz="1400" dirty="0" err="1">
                <a:solidFill>
                  <a:schemeClr val="tx1"/>
                </a:solidFill>
              </a:rPr>
              <a:t>to</a:t>
            </a:r>
            <a:r>
              <a:rPr lang="it-IT" sz="1400" dirty="0">
                <a:solidFill>
                  <a:schemeClr val="tx1"/>
                </a:solidFill>
              </a:rPr>
              <a:t> detection</a:t>
            </a:r>
          </a:p>
          <a:p>
            <a:pPr>
              <a:buFont typeface="Arial" pitchFamily="34" charset="0"/>
              <a:buChar char="•"/>
            </a:pPr>
            <a:r>
              <a:rPr lang="it-IT" sz="1400" dirty="0">
                <a:solidFill>
                  <a:schemeClr val="tx1"/>
                </a:solidFill>
              </a:rPr>
              <a:t> </a:t>
            </a:r>
            <a:r>
              <a:rPr lang="en-US" sz="1400" dirty="0">
                <a:solidFill>
                  <a:schemeClr val="tx1"/>
                </a:solidFill>
              </a:rPr>
              <a:t>Alerting signals, symptoms, evidence of occurrence (clinical presentation)</a:t>
            </a:r>
          </a:p>
          <a:p>
            <a:pPr>
              <a:buFont typeface="Arial" pitchFamily="34" charset="0"/>
              <a:buChar char="•"/>
            </a:pPr>
            <a:r>
              <a:rPr lang="en-US" sz="1400" dirty="0">
                <a:solidFill>
                  <a:schemeClr val="tx1"/>
                </a:solidFill>
              </a:rPr>
              <a:t> Demonstration of </a:t>
            </a:r>
            <a:r>
              <a:rPr lang="en-US" sz="1400" dirty="0" err="1">
                <a:solidFill>
                  <a:schemeClr val="tx1"/>
                </a:solidFill>
              </a:rPr>
              <a:t>imputability</a:t>
            </a:r>
            <a:r>
              <a:rPr lang="en-US" sz="1400" dirty="0">
                <a:solidFill>
                  <a:schemeClr val="tx1"/>
                </a:solidFill>
              </a:rPr>
              <a:t> or root cause (all relevant information for </a:t>
            </a:r>
            <a:r>
              <a:rPr lang="en-US" sz="1400" dirty="0" err="1">
                <a:solidFill>
                  <a:schemeClr val="tx1"/>
                </a:solidFill>
              </a:rPr>
              <a:t>imputability</a:t>
            </a:r>
            <a:r>
              <a:rPr lang="en-US" sz="1400" dirty="0">
                <a:solidFill>
                  <a:schemeClr val="tx1"/>
                </a:solidFill>
              </a:rPr>
              <a:t> setting)</a:t>
            </a:r>
          </a:p>
          <a:p>
            <a:pPr>
              <a:buFont typeface="Arial" pitchFamily="34" charset="0"/>
              <a:buChar char="•"/>
            </a:pPr>
            <a:r>
              <a:rPr lang="en-US" sz="1400" dirty="0">
                <a:solidFill>
                  <a:schemeClr val="tx1"/>
                </a:solidFill>
              </a:rPr>
              <a:t> Reference(s) </a:t>
            </a:r>
            <a:endParaRPr lang="it-IT" sz="1400" dirty="0">
              <a:solidFill>
                <a:schemeClr val="tx1"/>
              </a:solidFill>
            </a:endParaRPr>
          </a:p>
        </p:txBody>
      </p:sp>
      <p:grpSp>
        <p:nvGrpSpPr>
          <p:cNvPr id="8" name="Gruppo 7"/>
          <p:cNvGrpSpPr/>
          <p:nvPr/>
        </p:nvGrpSpPr>
        <p:grpSpPr>
          <a:xfrm>
            <a:off x="5688418" y="800505"/>
            <a:ext cx="5999856" cy="5385362"/>
            <a:chOff x="297711" y="800508"/>
            <a:chExt cx="5999856" cy="5385362"/>
          </a:xfrm>
        </p:grpSpPr>
        <p:sp>
          <p:nvSpPr>
            <p:cNvPr id="10" name="CasellaDiTesto 9"/>
            <p:cNvSpPr txBox="1"/>
            <p:nvPr/>
          </p:nvSpPr>
          <p:spPr>
            <a:xfrm>
              <a:off x="1874861" y="5939649"/>
              <a:ext cx="4416136" cy="246221"/>
            </a:xfrm>
            <a:prstGeom prst="rect">
              <a:avLst/>
            </a:prstGeom>
            <a:noFill/>
            <a:ln>
              <a:noFill/>
            </a:ln>
          </p:spPr>
          <p:txBody>
            <a:bodyPr wrap="square" rtlCol="0">
              <a:spAutoFit/>
            </a:bodyPr>
            <a:lstStyle/>
            <a:p>
              <a:pPr algn="r"/>
              <a:r>
                <a:rPr lang="it-IT" sz="1000" i="1" dirty="0" err="1">
                  <a:latin typeface="Verdana" pitchFamily="34" charset="0"/>
                  <a:ea typeface="Verdana" pitchFamily="34" charset="0"/>
                </a:rPr>
                <a:t>Petrisli</a:t>
              </a:r>
              <a:r>
                <a:rPr lang="it-IT" sz="1000" i="1" dirty="0">
                  <a:latin typeface="Verdana" pitchFamily="34" charset="0"/>
                  <a:ea typeface="Verdana" pitchFamily="34" charset="0"/>
                </a:rPr>
                <a:t>, E </a:t>
              </a:r>
              <a:r>
                <a:rPr lang="it-IT" sz="1000" i="1" dirty="0" err="1">
                  <a:latin typeface="Verdana" pitchFamily="34" charset="0"/>
                  <a:ea typeface="Verdana" pitchFamily="34" charset="0"/>
                </a:rPr>
                <a:t>et</a:t>
              </a:r>
              <a:r>
                <a:rPr lang="it-IT" sz="1000" i="1" dirty="0">
                  <a:latin typeface="Verdana" pitchFamily="34" charset="0"/>
                  <a:ea typeface="Verdana" pitchFamily="34" charset="0"/>
                </a:rPr>
                <a:t> al. </a:t>
              </a:r>
              <a:r>
                <a:rPr lang="it-IT" sz="1000" i="1" dirty="0" err="1">
                  <a:latin typeface="Verdana" pitchFamily="34" charset="0"/>
                  <a:ea typeface="Verdana" pitchFamily="34" charset="0"/>
                </a:rPr>
                <a:t>Transplantation</a:t>
              </a:r>
              <a:r>
                <a:rPr lang="it-IT" sz="1000" i="1" dirty="0">
                  <a:latin typeface="Verdana" pitchFamily="34" charset="0"/>
                  <a:ea typeface="Verdana" pitchFamily="34" charset="0"/>
                </a:rPr>
                <a:t>. 2021 </a:t>
              </a:r>
              <a:r>
                <a:rPr lang="it-IT" sz="1000" i="1" dirty="0" err="1">
                  <a:latin typeface="Verdana" pitchFamily="34" charset="0"/>
                  <a:ea typeface="Verdana" pitchFamily="34" charset="0"/>
                </a:rPr>
                <a:t>Sep</a:t>
              </a:r>
              <a:r>
                <a:rPr lang="it-IT" sz="1000" i="1" dirty="0">
                  <a:latin typeface="Verdana" pitchFamily="34" charset="0"/>
                  <a:ea typeface="Verdana" pitchFamily="34" charset="0"/>
                </a:rPr>
                <a:t> 1;105(9):1921-1929</a:t>
              </a:r>
            </a:p>
          </p:txBody>
        </p:sp>
        <p:pic>
          <p:nvPicPr>
            <p:cNvPr id="4098" name="Picture 2"/>
            <p:cNvPicPr>
              <a:picLocks noChangeAspect="1" noChangeArrowheads="1"/>
            </p:cNvPicPr>
            <p:nvPr/>
          </p:nvPicPr>
          <p:blipFill>
            <a:blip r:embed="rId3"/>
            <a:srcRect/>
            <a:stretch>
              <a:fillRect/>
            </a:stretch>
          </p:blipFill>
          <p:spPr bwMode="auto">
            <a:xfrm>
              <a:off x="297711" y="800508"/>
              <a:ext cx="5999856" cy="5121828"/>
            </a:xfrm>
            <a:prstGeom prst="rect">
              <a:avLst/>
            </a:prstGeom>
            <a:noFill/>
            <a:ln w="9525">
              <a:noFill/>
              <a:miter lim="800000"/>
              <a:headEnd/>
              <a:tailEnd/>
            </a:ln>
            <a:effectLst/>
          </p:spPr>
        </p:pic>
      </p:grpSp>
      <p:pic>
        <p:nvPicPr>
          <p:cNvPr id="1030" name="Picture 6"/>
          <p:cNvPicPr>
            <a:picLocks noChangeAspect="1" noChangeArrowheads="1"/>
          </p:cNvPicPr>
          <p:nvPr/>
        </p:nvPicPr>
        <p:blipFill>
          <a:blip r:embed="rId4"/>
          <a:srcRect/>
          <a:stretch>
            <a:fillRect/>
          </a:stretch>
        </p:blipFill>
        <p:spPr bwMode="auto">
          <a:xfrm>
            <a:off x="9769052" y="1209328"/>
            <a:ext cx="1955555" cy="417453"/>
          </a:xfrm>
          <a:prstGeom prst="rect">
            <a:avLst/>
          </a:prstGeom>
          <a:ln w="3175">
            <a:solidFill>
              <a:srgbClr val="C00000"/>
            </a:solidFill>
            <a:headEnd/>
            <a:tailEnd/>
          </a:ln>
        </p:spPr>
        <p:style>
          <a:lnRef idx="2">
            <a:schemeClr val="accent2"/>
          </a:lnRef>
          <a:fillRef idx="1">
            <a:schemeClr val="lt1"/>
          </a:fillRef>
          <a:effectRef idx="0">
            <a:schemeClr val="accent2"/>
          </a:effectRef>
          <a:fontRef idx="minor">
            <a:schemeClr val="dk1"/>
          </a:fontRef>
        </p:style>
      </p:pic>
    </p:spTree>
  </p:cSld>
  <p:clrMapOvr>
    <a:masterClrMapping/>
  </p:clrMapOvr>
</p:sld>
</file>

<file path=ppt/theme/theme1.xml><?xml version="1.0" encoding="utf-8"?>
<a:theme xmlns:a="http://schemas.openxmlformats.org/drawingml/2006/main" name="Custom Design">
  <a:themeElements>
    <a:clrScheme name="Forum 30 Theme">
      <a:dk1>
        <a:srgbClr val="595959"/>
      </a:dk1>
      <a:lt1>
        <a:srgbClr val="FFFFFF"/>
      </a:lt1>
      <a:dk2>
        <a:srgbClr val="425B76"/>
      </a:dk2>
      <a:lt2>
        <a:srgbClr val="E8E8E8"/>
      </a:lt2>
      <a:accent1>
        <a:srgbClr val="425B76"/>
      </a:accent1>
      <a:accent2>
        <a:srgbClr val="FAA61A"/>
      </a:accent2>
      <a:accent3>
        <a:srgbClr val="D8D8D8"/>
      </a:accent3>
      <a:accent4>
        <a:srgbClr val="FFFFFF"/>
      </a:accent4>
      <a:accent5>
        <a:srgbClr val="FFFFFF"/>
      </a:accent5>
      <a:accent6>
        <a:srgbClr val="FFFFFF"/>
      </a:accent6>
      <a:hlink>
        <a:srgbClr val="FAA61A"/>
      </a:hlink>
      <a:folHlink>
        <a:srgbClr val="E59005"/>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c76a06a-cd16-427e-91a1-cd5451a0a4bd">
      <UserInfo>
        <DisplayName>SharingLinks.70c60efe-c505-471c-83a3-d1e46d627821.OrganizationView.b73ecb0b-61fc-4278-aaaa-6f01623ae636</DisplayName>
        <AccountId>251</AccountId>
        <AccountType/>
      </UserInfo>
      <UserInfo>
        <DisplayName>Eoin McGrath</DisplayName>
        <AccountId>35</AccountId>
        <AccountType/>
      </UserInfo>
      <UserInfo>
        <DisplayName>Robert Eich</DisplayName>
        <AccountId>337</AccountId>
        <AccountType/>
      </UserInfo>
      <UserInfo>
        <DisplayName>Beatriz Perez</DisplayName>
        <AccountId>28</AccountId>
        <AccountType/>
      </UserInfo>
      <UserInfo>
        <DisplayName>Wendy Becerra</DisplayName>
        <AccountId>37</AccountId>
        <AccountType/>
      </UserInfo>
    </SharedWithUsers>
    <lcf76f155ced4ddcb4097134ff3c332f xmlns="08e3d5ac-ca22-4e28-9f1e-d2fd086a49d3">
      <Terms xmlns="http://schemas.microsoft.com/office/infopath/2007/PartnerControls"/>
    </lcf76f155ced4ddcb4097134ff3c332f>
    <TaxCatchAll xmlns="0c76a06a-cd16-427e-91a1-cd5451a0a4bd" xsi:nil="true"/>
    <MediaLengthInSeconds xmlns="08e3d5ac-ca22-4e28-9f1e-d2fd086a49d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06AF7C6DDDA8A4FAC9C12D744BD9A49" ma:contentTypeVersion="15" ma:contentTypeDescription="Create a new document." ma:contentTypeScope="" ma:versionID="0c3b8b9268f3bbe46e7df436748fb7aa">
  <xsd:schema xmlns:xsd="http://www.w3.org/2001/XMLSchema" xmlns:xs="http://www.w3.org/2001/XMLSchema" xmlns:p="http://schemas.microsoft.com/office/2006/metadata/properties" xmlns:ns2="0c76a06a-cd16-427e-91a1-cd5451a0a4bd" xmlns:ns3="08e3d5ac-ca22-4e28-9f1e-d2fd086a49d3" targetNamespace="http://schemas.microsoft.com/office/2006/metadata/properties" ma:root="true" ma:fieldsID="e83fe8c07e5ccd3532482a5a894fe3e4" ns2:_="" ns3:_="">
    <xsd:import namespace="0c76a06a-cd16-427e-91a1-cd5451a0a4bd"/>
    <xsd:import namespace="08e3d5ac-ca22-4e28-9f1e-d2fd086a49d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bjectDetectorVersions"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76a06a-cd16-427e-91a1-cd5451a0a4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55b8631-821b-43fa-8e02-b25f38415ba2}" ma:internalName="TaxCatchAll" ma:showField="CatchAllData" ma:web="0c76a06a-cd16-427e-91a1-cd5451a0a4b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8e3d5ac-ca22-4e28-9f1e-d2fd086a49d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3c0b10b-f899-45ff-8635-b8f7b60ab2b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871B58-B11B-4962-9400-11C829502A7D}">
  <ds:schemaRefs>
    <ds:schemaRef ds:uri="http://schemas.microsoft.com/sharepoint/v3/contenttype/forms"/>
  </ds:schemaRefs>
</ds:datastoreItem>
</file>

<file path=customXml/itemProps2.xml><?xml version="1.0" encoding="utf-8"?>
<ds:datastoreItem xmlns:ds="http://schemas.openxmlformats.org/officeDocument/2006/customXml" ds:itemID="{67E3907B-B0AD-4A7D-9C9A-5E1F61EB995A}">
  <ds:schemaRefs>
    <ds:schemaRef ds:uri="0c76a06a-cd16-427e-91a1-cd5451a0a4b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8e3d5ac-ca22-4e28-9f1e-d2fd086a49d3"/>
    <ds:schemaRef ds:uri="http://www.w3.org/XML/1998/namespace"/>
    <ds:schemaRef ds:uri="http://purl.org/dc/dcmitype/"/>
  </ds:schemaRefs>
</ds:datastoreItem>
</file>

<file path=customXml/itemProps3.xml><?xml version="1.0" encoding="utf-8"?>
<ds:datastoreItem xmlns:ds="http://schemas.openxmlformats.org/officeDocument/2006/customXml" ds:itemID="{8D6D922C-74E6-408C-8DC5-7E2C56C7CF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76a06a-cd16-427e-91a1-cd5451a0a4bd"/>
    <ds:schemaRef ds:uri="08e3d5ac-ca22-4e28-9f1e-d2fd086a49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8848</TotalTime>
  <Words>1741</Words>
  <Application>Microsoft Office PowerPoint</Application>
  <PresentationFormat>Widescreen</PresentationFormat>
  <Paragraphs>127</Paragraphs>
  <Slides>20</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Century Gothic</vt:lpstr>
      <vt:lpstr>Verdana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Rabe</dc:creator>
  <cp:lastModifiedBy>Robert Eich</cp:lastModifiedBy>
  <cp:revision>324</cp:revision>
  <dcterms:created xsi:type="dcterms:W3CDTF">2019-10-16T18:24:22Z</dcterms:created>
  <dcterms:modified xsi:type="dcterms:W3CDTF">2025-02-11T20:03:00Z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0x010100606AF7C6DDDA8A4FAC9C12D744BD9A49</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ies>
</file>