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4"/>
  </p:sldMasterIdLst>
  <p:notesMasterIdLst>
    <p:notesMasterId r:id="rId19"/>
  </p:notesMasterIdLst>
  <p:sldIdLst>
    <p:sldId id="256" r:id="rId5"/>
    <p:sldId id="257" r:id="rId6"/>
    <p:sldId id="269" r:id="rId7"/>
    <p:sldId id="282" r:id="rId8"/>
    <p:sldId id="280" r:id="rId9"/>
    <p:sldId id="293" r:id="rId10"/>
    <p:sldId id="262" r:id="rId11"/>
    <p:sldId id="297" r:id="rId12"/>
    <p:sldId id="298" r:id="rId13"/>
    <p:sldId id="263" r:id="rId14"/>
    <p:sldId id="299" r:id="rId15"/>
    <p:sldId id="302" r:id="rId16"/>
    <p:sldId id="300" r:id="rId17"/>
    <p:sldId id="30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74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D6127-0955-9F79-92E3-6CC5794A03D8}" name="Christina Salinas" initials="CS" userId="S::christina.salinas@iccbba.org::e3229791-5f62-4536-83cc-e0c74f6ccf14" providerId="AD"/>
  <p188:author id="{45881DCB-BFCC-D470-B10B-A5B85C92E5F3}" name="Beatriz Perez" initials="BP" userId="S::Beatriz.Perez@iccbba.org::86ff7178-c6cf-42bb-8631-7c46e1c6d8eb" providerId="AD"/>
  <p188:author id="{DC33D5F9-99C2-D325-5B42-88B06C13A4A3}" name="Robert Eich" initials="RE" userId="S::robert.eich@iccbba.org::a57cbf95-d056-4219-a1f8-3e849b047d6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3F3F"/>
    <a:srgbClr val="7D7D7D"/>
    <a:srgbClr val="545454"/>
    <a:srgbClr val="425B76"/>
    <a:srgbClr val="5AA2AF"/>
    <a:srgbClr val="50DCC7"/>
    <a:srgbClr val="064369"/>
    <a:srgbClr val="FDA2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404" autoAdjust="0"/>
  </p:normalViewPr>
  <p:slideViewPr>
    <p:cSldViewPr snapToGrid="0">
      <p:cViewPr varScale="1">
        <p:scale>
          <a:sx n="67" d="100"/>
          <a:sy n="67" d="100"/>
        </p:scale>
        <p:origin x="548" y="44"/>
      </p:cViewPr>
      <p:guideLst>
        <p:guide orient="horz" pos="3936"/>
        <p:guide pos="74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643E8C-5045-C846-B998-45936915BD5F}"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69AC97-CD54-9340-B9E0-75AD9F29C0D4}" type="slidenum">
              <a:rPr lang="en-US" smtClean="0"/>
              <a:t>‹#›</a:t>
            </a:fld>
            <a:endParaRPr lang="en-US"/>
          </a:p>
        </p:txBody>
      </p:sp>
    </p:spTree>
    <p:extLst>
      <p:ext uri="{BB962C8B-B14F-4D97-AF65-F5344CB8AC3E}">
        <p14:creationId xmlns:p14="http://schemas.microsoft.com/office/powerpoint/2010/main" val="358614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AC97-CD54-9340-B9E0-75AD9F29C0D4}" type="slidenum">
              <a:rPr lang="en-US" smtClean="0"/>
              <a:t>2</a:t>
            </a:fld>
            <a:endParaRPr lang="en-US"/>
          </a:p>
        </p:txBody>
      </p:sp>
    </p:spTree>
    <p:extLst>
      <p:ext uri="{BB962C8B-B14F-4D97-AF65-F5344CB8AC3E}">
        <p14:creationId xmlns:p14="http://schemas.microsoft.com/office/powerpoint/2010/main" val="11144243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Voluntary donation by living donors –Vs-	other’s may be compensated donors / Tissue:  mostly cadaveric donor</a:t>
            </a:r>
          </a:p>
          <a:p>
            <a:r>
              <a:rPr lang="en-US" dirty="0"/>
              <a:t>1:1 to recipient –Vs.- 		Tissue: Many recipients to one donor</a:t>
            </a:r>
          </a:p>
        </p:txBody>
      </p:sp>
      <p:sp>
        <p:nvSpPr>
          <p:cNvPr id="4" name="Slide Number Placeholder 3"/>
          <p:cNvSpPr>
            <a:spLocks noGrp="1"/>
          </p:cNvSpPr>
          <p:nvPr>
            <p:ph type="sldNum" sz="quarter" idx="5"/>
          </p:nvPr>
        </p:nvSpPr>
        <p:spPr/>
        <p:txBody>
          <a:bodyPr/>
          <a:lstStyle/>
          <a:p>
            <a:fld id="{C169AC97-CD54-9340-B9E0-75AD9F29C0D4}" type="slidenum">
              <a:rPr lang="en-US" smtClean="0"/>
              <a:t>3</a:t>
            </a:fld>
            <a:endParaRPr lang="en-US"/>
          </a:p>
        </p:txBody>
      </p:sp>
    </p:spTree>
    <p:extLst>
      <p:ext uri="{BB962C8B-B14F-4D97-AF65-F5344CB8AC3E}">
        <p14:creationId xmlns:p14="http://schemas.microsoft.com/office/powerpoint/2010/main" val="4256619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01437-F358-13FE-0BA7-A6D983D82A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ED23971-B5CE-739B-5B91-B60A572C21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5B9C90-F078-AB94-A810-96934322BBF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51DF9E-0F82-75A5-01C6-68B1AA0B90C1}"/>
              </a:ext>
            </a:extLst>
          </p:cNvPr>
          <p:cNvSpPr>
            <a:spLocks noGrp="1"/>
          </p:cNvSpPr>
          <p:nvPr>
            <p:ph type="sldNum" sz="quarter" idx="5"/>
          </p:nvPr>
        </p:nvSpPr>
        <p:spPr/>
        <p:txBody>
          <a:bodyPr/>
          <a:lstStyle/>
          <a:p>
            <a:fld id="{C169AC97-CD54-9340-B9E0-75AD9F29C0D4}" type="slidenum">
              <a:rPr lang="en-US" smtClean="0"/>
              <a:t>4</a:t>
            </a:fld>
            <a:endParaRPr lang="en-US"/>
          </a:p>
        </p:txBody>
      </p:sp>
    </p:spTree>
    <p:extLst>
      <p:ext uri="{BB962C8B-B14F-4D97-AF65-F5344CB8AC3E}">
        <p14:creationId xmlns:p14="http://schemas.microsoft.com/office/powerpoint/2010/main" val="78560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B3448-D7DB-F840-F581-A7069DAC3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F4FFA8-3F56-FD9D-C770-4D6E662CF3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BC270D-AECF-B1D9-8465-22A84F6B93F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D2CB312-172D-4671-07C9-4C6FA993308B}"/>
              </a:ext>
            </a:extLst>
          </p:cNvPr>
          <p:cNvSpPr>
            <a:spLocks noGrp="1"/>
          </p:cNvSpPr>
          <p:nvPr>
            <p:ph type="sldNum" sz="quarter" idx="5"/>
          </p:nvPr>
        </p:nvSpPr>
        <p:spPr/>
        <p:txBody>
          <a:bodyPr/>
          <a:lstStyle/>
          <a:p>
            <a:fld id="{C169AC97-CD54-9340-B9E0-75AD9F29C0D4}" type="slidenum">
              <a:rPr lang="en-US" smtClean="0"/>
              <a:t>5</a:t>
            </a:fld>
            <a:endParaRPr lang="en-US"/>
          </a:p>
        </p:txBody>
      </p:sp>
    </p:spTree>
    <p:extLst>
      <p:ext uri="{BB962C8B-B14F-4D97-AF65-F5344CB8AC3E}">
        <p14:creationId xmlns:p14="http://schemas.microsoft.com/office/powerpoint/2010/main" val="1903169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9FF26B-1D76-8FB8-9615-10AB559EA6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318219-E436-B465-D6CA-BB77FCD60F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1D23B8-0B98-B725-E80C-ED71759D27A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4BC056-577E-A897-A7D5-9CB9FBD42A37}"/>
              </a:ext>
            </a:extLst>
          </p:cNvPr>
          <p:cNvSpPr>
            <a:spLocks noGrp="1"/>
          </p:cNvSpPr>
          <p:nvPr>
            <p:ph type="sldNum" sz="quarter" idx="5"/>
          </p:nvPr>
        </p:nvSpPr>
        <p:spPr/>
        <p:txBody>
          <a:bodyPr/>
          <a:lstStyle/>
          <a:p>
            <a:fld id="{C169AC97-CD54-9340-B9E0-75AD9F29C0D4}" type="slidenum">
              <a:rPr lang="en-US" smtClean="0"/>
              <a:t>6</a:t>
            </a:fld>
            <a:endParaRPr lang="en-US"/>
          </a:p>
        </p:txBody>
      </p:sp>
    </p:spTree>
    <p:extLst>
      <p:ext uri="{BB962C8B-B14F-4D97-AF65-F5344CB8AC3E}">
        <p14:creationId xmlns:p14="http://schemas.microsoft.com/office/powerpoint/2010/main" val="12350756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169AC97-CD54-9340-B9E0-75AD9F29C0D4}" type="slidenum">
              <a:rPr lang="en-US" smtClean="0"/>
              <a:t>10</a:t>
            </a:fld>
            <a:endParaRPr lang="en-US"/>
          </a:p>
        </p:txBody>
      </p:sp>
    </p:spTree>
    <p:extLst>
      <p:ext uri="{BB962C8B-B14F-4D97-AF65-F5344CB8AC3E}">
        <p14:creationId xmlns:p14="http://schemas.microsoft.com/office/powerpoint/2010/main" val="17870277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66049" y="1431638"/>
            <a:ext cx="11459901" cy="1466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4000" b="1" spc="200" baseline="0">
                <a:solidFill>
                  <a:srgbClr val="425B76"/>
                </a:solidFill>
                <a:latin typeface="Verdana" panose="020B0604030504040204" pitchFamily="34" charset="0"/>
                <a:ea typeface="Verdana" panose="020B0604030504040204" pitchFamily="34" charset="0"/>
              </a:defRPr>
            </a:lvl1pPr>
          </a:lstStyle>
          <a:p>
            <a:pPr lvl="0"/>
            <a:r>
              <a:rPr lang="en-US" dirty="0"/>
              <a:t>Presentation Name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66048" y="3814619"/>
            <a:ext cx="11459902" cy="64654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 02</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66048" y="3083322"/>
            <a:ext cx="11459902" cy="54656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 01</a:t>
            </a:r>
          </a:p>
        </p:txBody>
      </p:sp>
    </p:spTree>
    <p:extLst>
      <p:ext uri="{BB962C8B-B14F-4D97-AF65-F5344CB8AC3E}">
        <p14:creationId xmlns:p14="http://schemas.microsoft.com/office/powerpoint/2010/main" val="10212557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710614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28580195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74356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097397" y="1105514"/>
            <a:ext cx="371561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185920" y="1105513"/>
            <a:ext cx="3830319"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743562" cy="4037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968200"/>
            <a:ext cx="3715611" cy="401603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968201"/>
            <a:ext cx="3830319" cy="401603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41416392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076346"/>
            <a:ext cx="3743562"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076348"/>
            <a:ext cx="3715611" cy="490789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076346"/>
            <a:ext cx="3830319"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3725083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Q&amp;A</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941296"/>
            <a:ext cx="11459902" cy="497540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l">
              <a:lnSpc>
                <a:spcPct val="200000"/>
              </a:lnSpc>
              <a:buFont typeface="Arial" panose="020B0604020202020204" pitchFamily="34" charset="0"/>
              <a:buChar char="•"/>
              <a:defRPr sz="1600" b="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6201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Topic Title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1542473"/>
            <a:ext cx="11459902" cy="437423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Body Copy Here</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07225" y="912776"/>
            <a:ext cx="11459902" cy="48191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1233376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674935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5957962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2737546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787128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6" y="956089"/>
            <a:ext cx="5216963"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6" y="1675855"/>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5224230"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207763" y="956089"/>
            <a:ext cx="501907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7763" y="1675855"/>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2235315"/>
            <a:ext cx="501180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23492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74547" y="940944"/>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1675854"/>
            <a:ext cx="5224230"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0493" y="940944"/>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1675854"/>
            <a:ext cx="5011808"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520457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924560"/>
            <a:ext cx="5224230"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924560"/>
            <a:ext cx="5011808"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8220193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2154029"/>
      </p:ext>
    </p:extLst>
  </p:cSld>
  <p:clrMap bg1="lt1" tx1="dk1" bg2="lt2" tx2="dk2" accent1="accent1" accent2="accent2" accent3="accent3" accent4="accent4" accent5="accent5" accent6="accent6" hlink="hlink" folHlink="folHlink"/>
  <p:sldLayoutIdLst>
    <p:sldLayoutId id="2147483672" r:id="rId1"/>
    <p:sldLayoutId id="2147483675" r:id="rId2"/>
    <p:sldLayoutId id="2147483673" r:id="rId3"/>
    <p:sldLayoutId id="2147483681" r:id="rId4"/>
    <p:sldLayoutId id="2147483674" r:id="rId5"/>
    <p:sldLayoutId id="2147483682" r:id="rId6"/>
    <p:sldLayoutId id="2147483678" r:id="rId7"/>
    <p:sldLayoutId id="2147483679" r:id="rId8"/>
    <p:sldLayoutId id="2147483680" r:id="rId9"/>
    <p:sldLayoutId id="2147483667" r:id="rId10"/>
    <p:sldLayoutId id="2147483683" r:id="rId11"/>
    <p:sldLayoutId id="2147483676" r:id="rId12"/>
    <p:sldLayoutId id="2147483677" r:id="rId13"/>
    <p:sldLayoutId id="2147483671"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ecfr.gov/current/title-21/chapter-I/subchapter-L/part-1271?toc=1"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ecfr.gov/current/title-21/chapter-I/subchapter-L/part-1271?toc=1"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s://www.ecfr.gov/current/title-21/chapter-I/subchapter-L/part-1271?toc=1"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www.notifylibrary.org/content/booklet-201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notifylibrary.org/content/booklet-2018"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https://www.notifylibrary.org/content/booklet-2018"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www.notifylibrary.org/content/booklet-2018"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3014D0-2D5B-B920-6F3A-13B081192E2D}"/>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4B54DFCF-FCD0-8C94-757D-4FA9CDBB2370}"/>
              </a:ext>
            </a:extLst>
          </p:cNvPr>
          <p:cNvSpPr>
            <a:spLocks noGrp="1"/>
          </p:cNvSpPr>
          <p:nvPr>
            <p:ph type="body" sz="quarter" idx="16"/>
          </p:nvPr>
        </p:nvSpPr>
        <p:spPr/>
        <p:txBody>
          <a:bodyPr/>
          <a:lstStyle/>
          <a:p>
            <a:endParaRPr lang="en-US" dirty="0"/>
          </a:p>
        </p:txBody>
      </p:sp>
      <p:sp>
        <p:nvSpPr>
          <p:cNvPr id="4" name="Text Placeholder 3">
            <a:extLst>
              <a:ext uri="{FF2B5EF4-FFF2-40B4-BE49-F238E27FC236}">
                <a16:creationId xmlns:a16="http://schemas.microsoft.com/office/drawing/2014/main" id="{259A99E1-8073-369C-291E-7BE925C8E62A}"/>
              </a:ext>
            </a:extLst>
          </p:cNvPr>
          <p:cNvSpPr>
            <a:spLocks noGrp="1"/>
          </p:cNvSpPr>
          <p:nvPr>
            <p:ph type="body" sz="quarter" idx="17"/>
          </p:nvPr>
        </p:nvSpPr>
        <p:spPr/>
        <p:txBody>
          <a:bodyPr/>
          <a:lstStyle/>
          <a:p>
            <a:r>
              <a:rPr lang="en-US" dirty="0"/>
              <a:t>15, November 2024	</a:t>
            </a:r>
          </a:p>
        </p:txBody>
      </p:sp>
    </p:spTree>
    <p:extLst>
      <p:ext uri="{BB962C8B-B14F-4D97-AF65-F5344CB8AC3E}">
        <p14:creationId xmlns:p14="http://schemas.microsoft.com/office/powerpoint/2010/main" val="4157407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BA38A9-B9F2-50CD-56DF-F4D0548587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C295FA8-45E4-6035-9A36-970CB9A3A452}"/>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4CA5432B-EB00-BCC2-A24E-E121FD9749DC}"/>
              </a:ext>
            </a:extLst>
          </p:cNvPr>
          <p:cNvSpPr>
            <a:spLocks noGrp="1"/>
          </p:cNvSpPr>
          <p:nvPr>
            <p:ph type="body" sz="quarter" idx="16"/>
          </p:nvPr>
        </p:nvSpPr>
        <p:spPr/>
        <p:txBody>
          <a:bodyPr/>
          <a:lstStyle/>
          <a:p>
            <a:r>
              <a:rPr lang="en-US" b="1" dirty="0">
                <a:solidFill>
                  <a:schemeClr val="accent1"/>
                </a:solidFill>
              </a:rPr>
              <a:t>Stem cells – Potential Impacts on recipients</a:t>
            </a:r>
          </a:p>
          <a:p>
            <a:pPr marL="971550" lvl="1" indent="-285750"/>
            <a:r>
              <a:rPr lang="en-US" dirty="0">
                <a:solidFill>
                  <a:schemeClr val="accent1"/>
                </a:solidFill>
              </a:rPr>
              <a:t>Infections</a:t>
            </a:r>
          </a:p>
          <a:p>
            <a:pPr marL="971550" lvl="1" indent="-285750"/>
            <a:r>
              <a:rPr lang="en-US" dirty="0">
                <a:solidFill>
                  <a:schemeClr val="accent1"/>
                </a:solidFill>
              </a:rPr>
              <a:t>Relevant Communicable Disease Agents or Diseases (RCDAD)</a:t>
            </a:r>
          </a:p>
          <a:p>
            <a:pPr marL="971550" lvl="1" indent="-285750"/>
            <a:r>
              <a:rPr lang="en-US" dirty="0">
                <a:solidFill>
                  <a:schemeClr val="accent1"/>
                </a:solidFill>
              </a:rPr>
              <a:t>Graft Failure </a:t>
            </a:r>
          </a:p>
          <a:p>
            <a:pPr marL="971550" lvl="1" indent="-285750"/>
            <a:r>
              <a:rPr lang="en-US" dirty="0">
                <a:solidFill>
                  <a:schemeClr val="accent1"/>
                </a:solidFill>
              </a:rPr>
              <a:t>Graft-versus-Host-Disease (GvHD)</a:t>
            </a:r>
          </a:p>
          <a:p>
            <a:pPr marL="971550" lvl="1" indent="-285750"/>
            <a:r>
              <a:rPr lang="en-US" dirty="0">
                <a:solidFill>
                  <a:schemeClr val="accent1"/>
                </a:solidFill>
              </a:rPr>
              <a:t>Genetic transmission of mutations known to cause disease</a:t>
            </a:r>
          </a:p>
          <a:p>
            <a:pPr marL="1885950" lvl="3" indent="-285750"/>
            <a:endParaRPr lang="en-US" dirty="0">
              <a:solidFill>
                <a:schemeClr val="accent1"/>
              </a:solidFill>
            </a:endParaRPr>
          </a:p>
          <a:p>
            <a:pPr marL="1885950" lvl="3" indent="-285750"/>
            <a:endParaRPr lang="en-US" dirty="0">
              <a:solidFill>
                <a:schemeClr val="accent1"/>
              </a:solidFill>
            </a:endParaRPr>
          </a:p>
          <a:p>
            <a:pPr marL="1885950" lvl="3" indent="-285750"/>
            <a:endParaRPr lang="en-US" dirty="0">
              <a:solidFill>
                <a:schemeClr val="accent1"/>
              </a:solidFill>
            </a:endParaRPr>
          </a:p>
        </p:txBody>
      </p:sp>
      <p:sp>
        <p:nvSpPr>
          <p:cNvPr id="4" name="Text Placeholder 3">
            <a:extLst>
              <a:ext uri="{FF2B5EF4-FFF2-40B4-BE49-F238E27FC236}">
                <a16:creationId xmlns:a16="http://schemas.microsoft.com/office/drawing/2014/main" id="{071487F9-348C-81BC-BA62-5BB1DDFF71C8}"/>
              </a:ext>
            </a:extLst>
          </p:cNvPr>
          <p:cNvSpPr>
            <a:spLocks noGrp="1"/>
          </p:cNvSpPr>
          <p:nvPr>
            <p:ph type="body" sz="quarter" idx="17"/>
          </p:nvPr>
        </p:nvSpPr>
        <p:spPr/>
        <p:txBody>
          <a:bodyPr/>
          <a:lstStyle/>
          <a:p>
            <a:r>
              <a:rPr lang="en-US" dirty="0">
                <a:solidFill>
                  <a:schemeClr val="tx1"/>
                </a:solidFill>
              </a:rPr>
              <a:t>Unique Safety &amp; Traceability attributes</a:t>
            </a:r>
          </a:p>
        </p:txBody>
      </p:sp>
    </p:spTree>
    <p:extLst>
      <p:ext uri="{BB962C8B-B14F-4D97-AF65-F5344CB8AC3E}">
        <p14:creationId xmlns:p14="http://schemas.microsoft.com/office/powerpoint/2010/main" val="36368993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7B201-44B9-E653-4F2C-50F9084DC4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C33B5B9-0479-15F6-1975-6C90AF8C48FC}"/>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229F7910-7E4D-24B5-DB38-1EF885B68E05}"/>
              </a:ext>
            </a:extLst>
          </p:cNvPr>
          <p:cNvSpPr>
            <a:spLocks noGrp="1"/>
          </p:cNvSpPr>
          <p:nvPr>
            <p:ph type="body" sz="quarter" idx="16"/>
          </p:nvPr>
        </p:nvSpPr>
        <p:spPr/>
        <p:txBody>
          <a:bodyPr/>
          <a:lstStyle/>
          <a:p>
            <a:pPr marL="285750" indent="-285750"/>
            <a:r>
              <a:rPr lang="en-US" dirty="0">
                <a:solidFill>
                  <a:schemeClr val="tx2"/>
                </a:solidFill>
              </a:rPr>
              <a:t>Donor-eligibility determination based on screening &amp; testing</a:t>
            </a:r>
          </a:p>
          <a:p>
            <a:pPr marL="971550" lvl="1" indent="-285750"/>
            <a:r>
              <a:rPr lang="en-US" dirty="0">
                <a:solidFill>
                  <a:schemeClr val="tx2"/>
                </a:solidFill>
              </a:rPr>
              <a:t>Testing of donor for relative communicable disease agents e.g.:</a:t>
            </a:r>
          </a:p>
          <a:p>
            <a:pPr marL="1943100" lvl="3" indent="-342900">
              <a:buFont typeface="+mj-lt"/>
              <a:buAutoNum type="arabicParenR"/>
            </a:pPr>
            <a:r>
              <a:rPr lang="en-US" dirty="0">
                <a:solidFill>
                  <a:schemeClr val="tx2"/>
                </a:solidFill>
              </a:rPr>
              <a:t>Human immunodeficiency virus, type 1;</a:t>
            </a:r>
          </a:p>
          <a:p>
            <a:pPr marL="1943100" lvl="3" indent="-342900">
              <a:buFont typeface="+mj-lt"/>
              <a:buAutoNum type="arabicParenR"/>
            </a:pPr>
            <a:r>
              <a:rPr lang="en-US" dirty="0">
                <a:solidFill>
                  <a:schemeClr val="tx2"/>
                </a:solidFill>
              </a:rPr>
              <a:t>Human immunodeficiency virus, type 2;</a:t>
            </a:r>
          </a:p>
          <a:p>
            <a:pPr marL="1943100" lvl="3" indent="-342900">
              <a:buFont typeface="+mj-lt"/>
              <a:buAutoNum type="arabicParenR"/>
            </a:pPr>
            <a:r>
              <a:rPr lang="en-US" dirty="0">
                <a:solidFill>
                  <a:schemeClr val="tx2"/>
                </a:solidFill>
              </a:rPr>
              <a:t>Hepatitis B virus;</a:t>
            </a:r>
          </a:p>
          <a:p>
            <a:pPr marL="1943100" lvl="3" indent="-342900">
              <a:buFont typeface="+mj-lt"/>
              <a:buAutoNum type="arabicParenR"/>
            </a:pPr>
            <a:r>
              <a:rPr lang="en-US" dirty="0">
                <a:solidFill>
                  <a:schemeClr val="tx2"/>
                </a:solidFill>
              </a:rPr>
              <a:t>Hepatitis C Virus; and</a:t>
            </a:r>
          </a:p>
          <a:p>
            <a:pPr marL="1943100" lvl="3" indent="-342900">
              <a:buFont typeface="+mj-lt"/>
              <a:buAutoNum type="arabicParenR"/>
            </a:pPr>
            <a:r>
              <a:rPr lang="en-US" dirty="0">
                <a:solidFill>
                  <a:schemeClr val="tx2"/>
                </a:solidFill>
              </a:rPr>
              <a:t>Treponema pallidum</a:t>
            </a:r>
          </a:p>
          <a:p>
            <a:pPr marL="1028700" lvl="1" indent="-342900"/>
            <a:r>
              <a:rPr lang="en-US" dirty="0">
                <a:solidFill>
                  <a:schemeClr val="tx2"/>
                </a:solidFill>
              </a:rPr>
              <a:t>Additional testing for donors of leukocyte-rich cells or tissue</a:t>
            </a:r>
          </a:p>
        </p:txBody>
      </p:sp>
      <p:sp>
        <p:nvSpPr>
          <p:cNvPr id="4" name="Text Placeholder 3">
            <a:extLst>
              <a:ext uri="{FF2B5EF4-FFF2-40B4-BE49-F238E27FC236}">
                <a16:creationId xmlns:a16="http://schemas.microsoft.com/office/drawing/2014/main" id="{B71071F3-6469-3BEF-3243-9ECC2D68C217}"/>
              </a:ext>
            </a:extLst>
          </p:cNvPr>
          <p:cNvSpPr>
            <a:spLocks noGrp="1"/>
          </p:cNvSpPr>
          <p:nvPr>
            <p:ph type="body" sz="quarter" idx="17"/>
          </p:nvPr>
        </p:nvSpPr>
        <p:spPr/>
        <p:txBody>
          <a:bodyPr/>
          <a:lstStyle/>
          <a:p>
            <a:r>
              <a:rPr lang="en-US" dirty="0">
                <a:solidFill>
                  <a:schemeClr val="tx1"/>
                </a:solidFill>
              </a:rPr>
              <a:t>Unique Safety &amp; Traceability attributes</a:t>
            </a:r>
          </a:p>
        </p:txBody>
      </p:sp>
      <p:sp>
        <p:nvSpPr>
          <p:cNvPr id="5" name="TextBox 4">
            <a:extLst>
              <a:ext uri="{FF2B5EF4-FFF2-40B4-BE49-F238E27FC236}">
                <a16:creationId xmlns:a16="http://schemas.microsoft.com/office/drawing/2014/main" id="{88BD790D-B112-8E9C-4A75-07242663C722}"/>
              </a:ext>
            </a:extLst>
          </p:cNvPr>
          <p:cNvSpPr txBox="1"/>
          <p:nvPr/>
        </p:nvSpPr>
        <p:spPr>
          <a:xfrm>
            <a:off x="6550370" y="5710542"/>
            <a:ext cx="5715202" cy="707886"/>
          </a:xfrm>
          <a:prstGeom prst="rect">
            <a:avLst/>
          </a:prstGeom>
          <a:noFill/>
        </p:spPr>
        <p:txBody>
          <a:bodyPr wrap="square" rtlCol="0">
            <a:spAutoFit/>
          </a:bodyPr>
          <a:lstStyle/>
          <a:p>
            <a:pPr>
              <a:lnSpc>
                <a:spcPct val="100000"/>
              </a:lnSpc>
            </a:pPr>
            <a:r>
              <a:rPr lang="en-US" sz="1000" dirty="0">
                <a:solidFill>
                  <a:schemeClr val="tx1"/>
                </a:solidFill>
                <a:effectLst/>
              </a:rPr>
              <a:t>*</a:t>
            </a:r>
            <a:r>
              <a:rPr lang="en-US" sz="1000" dirty="0"/>
              <a:t>FDA 21 CFR Part 1271., (7-38)  Human </a:t>
            </a:r>
            <a:r>
              <a:rPr lang="en-US" sz="1000" dirty="0" err="1"/>
              <a:t>Cells_Tissues_and</a:t>
            </a:r>
            <a:r>
              <a:rPr lang="en-US" sz="1000" dirty="0"/>
              <a:t> Cellular and Tissue-Based-Products.  Retrieved 11.13.2024  </a:t>
            </a:r>
            <a:r>
              <a:rPr lang="en-US" sz="1000" dirty="0">
                <a:hlinkClick r:id="rId2"/>
              </a:rPr>
              <a:t>https://www.ecfr.gov/current/title-21/chapter-I/subchapter-L/part-1271?toc=1</a:t>
            </a:r>
            <a:endParaRPr lang="en-US" sz="1000" dirty="0"/>
          </a:p>
          <a:p>
            <a:pPr>
              <a:lnSpc>
                <a:spcPct val="100000"/>
              </a:lnSpc>
            </a:pPr>
            <a:endParaRPr lang="en-US" sz="1000" dirty="0">
              <a:solidFill>
                <a:srgbClr val="0070C0"/>
              </a:solidFill>
              <a:effectLst/>
            </a:endParaRPr>
          </a:p>
        </p:txBody>
      </p:sp>
    </p:spTree>
    <p:extLst>
      <p:ext uri="{BB962C8B-B14F-4D97-AF65-F5344CB8AC3E}">
        <p14:creationId xmlns:p14="http://schemas.microsoft.com/office/powerpoint/2010/main" val="15172136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77D21E-9665-94BF-5D20-D0435AB9A12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965F844-1CB9-E284-B3EE-6F55B61EB2F1}"/>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E5C1DE16-0CCC-36F0-4228-C90AA5209B4B}"/>
              </a:ext>
            </a:extLst>
          </p:cNvPr>
          <p:cNvSpPr>
            <a:spLocks noGrp="1"/>
          </p:cNvSpPr>
          <p:nvPr>
            <p:ph type="body" sz="quarter" idx="16"/>
          </p:nvPr>
        </p:nvSpPr>
        <p:spPr/>
        <p:txBody>
          <a:bodyPr/>
          <a:lstStyle/>
          <a:p>
            <a:pPr marL="285750" indent="-285750"/>
            <a:r>
              <a:rPr lang="en-US" b="1" dirty="0">
                <a:solidFill>
                  <a:schemeClr val="tx2"/>
                </a:solidFill>
              </a:rPr>
              <a:t>Current donor medical history interview</a:t>
            </a:r>
          </a:p>
          <a:p>
            <a:pPr lvl="2">
              <a:lnSpc>
                <a:spcPct val="100000"/>
              </a:lnSpc>
            </a:pPr>
            <a:r>
              <a:rPr lang="en-US" sz="1800" b="0" i="0" u="none" strike="noStrike" baseline="0" dirty="0">
                <a:solidFill>
                  <a:schemeClr val="tx2"/>
                </a:solidFill>
                <a:latin typeface="Roboto-Regular"/>
              </a:rPr>
              <a:t>(1) Laboratory test results (other than results of testing for relevant communicable disease agents required under this subpart);</a:t>
            </a:r>
          </a:p>
          <a:p>
            <a:pPr lvl="2">
              <a:lnSpc>
                <a:spcPct val="100000"/>
              </a:lnSpc>
            </a:pPr>
            <a:r>
              <a:rPr lang="en-US" sz="1800" b="0" i="0" u="none" strike="noStrike" baseline="0" dirty="0">
                <a:solidFill>
                  <a:schemeClr val="tx2"/>
                </a:solidFill>
                <a:latin typeface="Roboto-Regular"/>
              </a:rPr>
              <a:t>(2) Medical records;</a:t>
            </a:r>
          </a:p>
          <a:p>
            <a:pPr lvl="2">
              <a:lnSpc>
                <a:spcPct val="100000"/>
              </a:lnSpc>
            </a:pPr>
            <a:r>
              <a:rPr lang="en-US" sz="1800" b="0" i="0" u="none" strike="noStrike" baseline="0" dirty="0">
                <a:solidFill>
                  <a:schemeClr val="tx2"/>
                </a:solidFill>
                <a:latin typeface="Roboto-Regular"/>
              </a:rPr>
              <a:t>(3) Coroner and autopsy reports; and</a:t>
            </a:r>
          </a:p>
          <a:p>
            <a:pPr lvl="2">
              <a:lnSpc>
                <a:spcPct val="100000"/>
              </a:lnSpc>
            </a:pPr>
            <a:r>
              <a:rPr lang="en-US" sz="1800" b="0" i="0" u="none" strike="noStrike" baseline="0" dirty="0">
                <a:solidFill>
                  <a:schemeClr val="tx2"/>
                </a:solidFill>
                <a:latin typeface="Roboto-Regular"/>
              </a:rPr>
              <a:t>(4) Records or other information received from any source pertaining to risk factors for relevant communicable disease (e.g., social behavior, clinical signs and symptoms of relevant communicable disease, and treatments related to medical conditions suggestive of risk for relevant communicable disease).</a:t>
            </a:r>
            <a:endParaRPr lang="en-US" sz="1800" b="1" dirty="0">
              <a:solidFill>
                <a:schemeClr val="tx2"/>
              </a:solidFill>
            </a:endParaRPr>
          </a:p>
        </p:txBody>
      </p:sp>
      <p:sp>
        <p:nvSpPr>
          <p:cNvPr id="4" name="Text Placeholder 3">
            <a:extLst>
              <a:ext uri="{FF2B5EF4-FFF2-40B4-BE49-F238E27FC236}">
                <a16:creationId xmlns:a16="http://schemas.microsoft.com/office/drawing/2014/main" id="{AF811443-B5EF-644C-AFCB-9F9E56FBCEDE}"/>
              </a:ext>
            </a:extLst>
          </p:cNvPr>
          <p:cNvSpPr>
            <a:spLocks noGrp="1"/>
          </p:cNvSpPr>
          <p:nvPr>
            <p:ph type="body" sz="quarter" idx="17"/>
          </p:nvPr>
        </p:nvSpPr>
        <p:spPr/>
        <p:txBody>
          <a:bodyPr/>
          <a:lstStyle/>
          <a:p>
            <a:r>
              <a:rPr lang="en-US" dirty="0">
                <a:solidFill>
                  <a:schemeClr val="tx1"/>
                </a:solidFill>
              </a:rPr>
              <a:t>Unique Safety &amp; Traceability attributes</a:t>
            </a:r>
          </a:p>
        </p:txBody>
      </p:sp>
      <p:sp>
        <p:nvSpPr>
          <p:cNvPr id="5" name="TextBox 4">
            <a:extLst>
              <a:ext uri="{FF2B5EF4-FFF2-40B4-BE49-F238E27FC236}">
                <a16:creationId xmlns:a16="http://schemas.microsoft.com/office/drawing/2014/main" id="{BE060796-CBCE-E1AC-CA4D-EECB86D48897}"/>
              </a:ext>
            </a:extLst>
          </p:cNvPr>
          <p:cNvSpPr txBox="1"/>
          <p:nvPr/>
        </p:nvSpPr>
        <p:spPr>
          <a:xfrm>
            <a:off x="6550370" y="5710542"/>
            <a:ext cx="5715202" cy="707886"/>
          </a:xfrm>
          <a:prstGeom prst="rect">
            <a:avLst/>
          </a:prstGeom>
          <a:noFill/>
        </p:spPr>
        <p:txBody>
          <a:bodyPr wrap="square" rtlCol="0">
            <a:spAutoFit/>
          </a:bodyPr>
          <a:lstStyle/>
          <a:p>
            <a:pPr>
              <a:lnSpc>
                <a:spcPct val="100000"/>
              </a:lnSpc>
            </a:pPr>
            <a:r>
              <a:rPr lang="en-US" sz="1000" dirty="0">
                <a:solidFill>
                  <a:schemeClr val="tx1"/>
                </a:solidFill>
                <a:effectLst/>
              </a:rPr>
              <a:t>*</a:t>
            </a:r>
            <a:r>
              <a:rPr lang="en-US" sz="1000" dirty="0"/>
              <a:t>FDA 21 CFR Part 1271., (7-38)  Human </a:t>
            </a:r>
            <a:r>
              <a:rPr lang="en-US" sz="1000" dirty="0" err="1"/>
              <a:t>Cells_Tissues_and</a:t>
            </a:r>
            <a:r>
              <a:rPr lang="en-US" sz="1000" dirty="0"/>
              <a:t> Cellular and Tissue-Based-Products.  Retrieved 11.13.2024  </a:t>
            </a:r>
            <a:r>
              <a:rPr lang="en-US" sz="1000" dirty="0">
                <a:hlinkClick r:id="rId2"/>
              </a:rPr>
              <a:t>https://www.ecfr.gov/current/title-21/chapter-I/subchapter-L/part-1271?toc=1</a:t>
            </a:r>
            <a:endParaRPr lang="en-US" sz="1000" dirty="0"/>
          </a:p>
          <a:p>
            <a:pPr>
              <a:lnSpc>
                <a:spcPct val="100000"/>
              </a:lnSpc>
            </a:pPr>
            <a:endParaRPr lang="en-US" sz="1000" dirty="0">
              <a:solidFill>
                <a:srgbClr val="0070C0"/>
              </a:solidFill>
              <a:effectLst/>
            </a:endParaRPr>
          </a:p>
        </p:txBody>
      </p:sp>
    </p:spTree>
    <p:extLst>
      <p:ext uri="{BB962C8B-B14F-4D97-AF65-F5344CB8AC3E}">
        <p14:creationId xmlns:p14="http://schemas.microsoft.com/office/powerpoint/2010/main" val="3262461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0383C-096D-B741-E591-1FA5C50C073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BBA4064-DC57-2F1E-E7F1-BBB3F613FC94}"/>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D6BCE65B-BFC4-FA2A-6302-89AB7B89E82B}"/>
              </a:ext>
            </a:extLst>
          </p:cNvPr>
          <p:cNvSpPr>
            <a:spLocks noGrp="1"/>
          </p:cNvSpPr>
          <p:nvPr>
            <p:ph type="body" sz="quarter" idx="16"/>
          </p:nvPr>
        </p:nvSpPr>
        <p:spPr/>
        <p:txBody>
          <a:bodyPr/>
          <a:lstStyle/>
          <a:p>
            <a:pPr marL="285750" indent="-285750"/>
            <a:r>
              <a:rPr lang="en-US" b="1" dirty="0">
                <a:solidFill>
                  <a:schemeClr val="tx2"/>
                </a:solidFill>
              </a:rPr>
              <a:t>*Donor Privacy – Records must not contain:</a:t>
            </a:r>
          </a:p>
          <a:p>
            <a:pPr marL="1143000" lvl="1" indent="-285750"/>
            <a:r>
              <a:rPr lang="en-US" sz="1800" dirty="0">
                <a:solidFill>
                  <a:schemeClr val="tx2"/>
                </a:solidFill>
              </a:rPr>
              <a:t>Donor’s Name</a:t>
            </a:r>
          </a:p>
          <a:p>
            <a:pPr marL="1143000" lvl="1" indent="-285750"/>
            <a:r>
              <a:rPr lang="en-US" sz="1800" dirty="0">
                <a:solidFill>
                  <a:schemeClr val="tx2"/>
                </a:solidFill>
              </a:rPr>
              <a:t>Other personal information that might identify them</a:t>
            </a:r>
            <a:endParaRPr lang="en-US" sz="1800" dirty="0">
              <a:solidFill>
                <a:srgbClr val="FF0000"/>
              </a:solidFill>
            </a:endParaRPr>
          </a:p>
          <a:p>
            <a:pPr marL="285750" indent="-285750"/>
            <a:r>
              <a:rPr lang="en-US" sz="1800" b="1" dirty="0">
                <a:solidFill>
                  <a:schemeClr val="tx2"/>
                </a:solidFill>
              </a:rPr>
              <a:t>Safety = timely notification + traceability to support hemovigilance &amp; biovigilance </a:t>
            </a:r>
            <a:endParaRPr lang="en-US" sz="1800" dirty="0">
              <a:solidFill>
                <a:srgbClr val="FF0000"/>
              </a:solidFill>
            </a:endParaRPr>
          </a:p>
        </p:txBody>
      </p:sp>
      <p:sp>
        <p:nvSpPr>
          <p:cNvPr id="4" name="Text Placeholder 3">
            <a:extLst>
              <a:ext uri="{FF2B5EF4-FFF2-40B4-BE49-F238E27FC236}">
                <a16:creationId xmlns:a16="http://schemas.microsoft.com/office/drawing/2014/main" id="{E0CA017A-3325-8562-79D2-9FCC4D37970F}"/>
              </a:ext>
            </a:extLst>
          </p:cNvPr>
          <p:cNvSpPr>
            <a:spLocks noGrp="1"/>
          </p:cNvSpPr>
          <p:nvPr>
            <p:ph type="body" sz="quarter" idx="17"/>
          </p:nvPr>
        </p:nvSpPr>
        <p:spPr/>
        <p:txBody>
          <a:bodyPr/>
          <a:lstStyle/>
          <a:p>
            <a:r>
              <a:rPr lang="en-US" dirty="0">
                <a:solidFill>
                  <a:schemeClr val="tx1"/>
                </a:solidFill>
              </a:rPr>
              <a:t>Unique Safety &amp; Traceability attributes</a:t>
            </a:r>
          </a:p>
        </p:txBody>
      </p:sp>
      <p:sp>
        <p:nvSpPr>
          <p:cNvPr id="5" name="TextBox 4">
            <a:extLst>
              <a:ext uri="{FF2B5EF4-FFF2-40B4-BE49-F238E27FC236}">
                <a16:creationId xmlns:a16="http://schemas.microsoft.com/office/drawing/2014/main" id="{641268DD-C7FB-39C0-F7A4-0D19844543BB}"/>
              </a:ext>
            </a:extLst>
          </p:cNvPr>
          <p:cNvSpPr txBox="1"/>
          <p:nvPr/>
        </p:nvSpPr>
        <p:spPr>
          <a:xfrm>
            <a:off x="6550370" y="5710542"/>
            <a:ext cx="5715202" cy="707886"/>
          </a:xfrm>
          <a:prstGeom prst="rect">
            <a:avLst/>
          </a:prstGeom>
          <a:noFill/>
        </p:spPr>
        <p:txBody>
          <a:bodyPr wrap="square" rtlCol="0">
            <a:spAutoFit/>
          </a:bodyPr>
          <a:lstStyle/>
          <a:p>
            <a:pPr>
              <a:lnSpc>
                <a:spcPct val="100000"/>
              </a:lnSpc>
            </a:pPr>
            <a:r>
              <a:rPr lang="en-US" sz="1000" dirty="0">
                <a:solidFill>
                  <a:schemeClr val="tx1"/>
                </a:solidFill>
                <a:effectLst/>
              </a:rPr>
              <a:t>*</a:t>
            </a:r>
            <a:r>
              <a:rPr lang="en-US" sz="1000" dirty="0"/>
              <a:t>FDA 21 CFR Part 1271., (7-38)  Human </a:t>
            </a:r>
            <a:r>
              <a:rPr lang="en-US" sz="1000" dirty="0" err="1"/>
              <a:t>Cells_Tissues_and</a:t>
            </a:r>
            <a:r>
              <a:rPr lang="en-US" sz="1000" dirty="0"/>
              <a:t> Cellular and Tissue-Based-Products.  Retrieved 11.13.2024  </a:t>
            </a:r>
            <a:r>
              <a:rPr lang="en-US" sz="1000" dirty="0">
                <a:hlinkClick r:id="rId2"/>
              </a:rPr>
              <a:t>https://www.ecfr.gov/current/title-21/chapter-I/subchapter-L/part-1271?toc=1</a:t>
            </a:r>
            <a:endParaRPr lang="en-US" sz="1000" dirty="0"/>
          </a:p>
          <a:p>
            <a:pPr>
              <a:lnSpc>
                <a:spcPct val="100000"/>
              </a:lnSpc>
            </a:pPr>
            <a:endParaRPr lang="en-US" sz="1000" dirty="0">
              <a:solidFill>
                <a:srgbClr val="0070C0"/>
              </a:solidFill>
              <a:effectLst/>
            </a:endParaRPr>
          </a:p>
        </p:txBody>
      </p:sp>
    </p:spTree>
    <p:extLst>
      <p:ext uri="{BB962C8B-B14F-4D97-AF65-F5344CB8AC3E}">
        <p14:creationId xmlns:p14="http://schemas.microsoft.com/office/powerpoint/2010/main" val="21201828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85DB9-090D-D03A-B170-918378488B7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8E9F3CE-42D1-2428-1073-170B1707CA03}"/>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F911F7FB-BC8C-3378-2F9A-595D77855EB0}"/>
              </a:ext>
            </a:extLst>
          </p:cNvPr>
          <p:cNvSpPr>
            <a:spLocks noGrp="1"/>
          </p:cNvSpPr>
          <p:nvPr>
            <p:ph type="body" sz="quarter" idx="16"/>
          </p:nvPr>
        </p:nvSpPr>
        <p:spPr/>
        <p:txBody>
          <a:bodyPr/>
          <a:lstStyle/>
          <a:p>
            <a:pPr marL="285750" indent="-285750">
              <a:lnSpc>
                <a:spcPct val="100000"/>
              </a:lnSpc>
            </a:pPr>
            <a:r>
              <a:rPr lang="en-US" b="1" dirty="0">
                <a:solidFill>
                  <a:srgbClr val="FF0000"/>
                </a:solidFill>
              </a:rPr>
              <a:t>*ISBT128</a:t>
            </a:r>
            <a:r>
              <a:rPr lang="en-US" sz="2400" b="1" dirty="0">
                <a:solidFill>
                  <a:srgbClr val="FF0000"/>
                </a:solidFill>
              </a:rPr>
              <a:t> - </a:t>
            </a:r>
            <a:r>
              <a:rPr lang="en-US" sz="1800" dirty="0">
                <a:solidFill>
                  <a:schemeClr val="tx2"/>
                </a:solidFill>
              </a:rPr>
              <a:t>International agreement on product descriptions &amp; unique identification of each donation = Effective traceability on a global scale</a:t>
            </a:r>
          </a:p>
        </p:txBody>
      </p:sp>
      <p:sp>
        <p:nvSpPr>
          <p:cNvPr id="4" name="Text Placeholder 3">
            <a:extLst>
              <a:ext uri="{FF2B5EF4-FFF2-40B4-BE49-F238E27FC236}">
                <a16:creationId xmlns:a16="http://schemas.microsoft.com/office/drawing/2014/main" id="{3DA70057-1FC2-514C-0F0F-7F56FDE64F12}"/>
              </a:ext>
            </a:extLst>
          </p:cNvPr>
          <p:cNvSpPr>
            <a:spLocks noGrp="1"/>
          </p:cNvSpPr>
          <p:nvPr>
            <p:ph type="body" sz="quarter" idx="17"/>
          </p:nvPr>
        </p:nvSpPr>
        <p:spPr>
          <a:xfrm>
            <a:off x="307225" y="941297"/>
            <a:ext cx="11459902" cy="481915"/>
          </a:xfrm>
        </p:spPr>
        <p:txBody>
          <a:bodyPr/>
          <a:lstStyle/>
          <a:p>
            <a:r>
              <a:rPr lang="en-US" dirty="0">
                <a:solidFill>
                  <a:schemeClr val="tx1"/>
                </a:solidFill>
              </a:rPr>
              <a:t>Unique Safety &amp; Traceability attributes</a:t>
            </a:r>
          </a:p>
        </p:txBody>
      </p:sp>
      <p:pic>
        <p:nvPicPr>
          <p:cNvPr id="6" name="Picture 5">
            <a:extLst>
              <a:ext uri="{FF2B5EF4-FFF2-40B4-BE49-F238E27FC236}">
                <a16:creationId xmlns:a16="http://schemas.microsoft.com/office/drawing/2014/main" id="{797FBA04-CBA1-377A-F03B-4FBB4FC70AA3}"/>
              </a:ext>
            </a:extLst>
          </p:cNvPr>
          <p:cNvPicPr>
            <a:picLocks noChangeAspect="1"/>
          </p:cNvPicPr>
          <p:nvPr/>
        </p:nvPicPr>
        <p:blipFill>
          <a:blip r:embed="rId2"/>
          <a:stretch>
            <a:fillRect/>
          </a:stretch>
        </p:blipFill>
        <p:spPr>
          <a:xfrm>
            <a:off x="1015739" y="2296735"/>
            <a:ext cx="5080261" cy="4216617"/>
          </a:xfrm>
          <a:prstGeom prst="rect">
            <a:avLst/>
          </a:prstGeom>
        </p:spPr>
      </p:pic>
      <p:sp>
        <p:nvSpPr>
          <p:cNvPr id="7" name="TextBox 6">
            <a:extLst>
              <a:ext uri="{FF2B5EF4-FFF2-40B4-BE49-F238E27FC236}">
                <a16:creationId xmlns:a16="http://schemas.microsoft.com/office/drawing/2014/main" id="{0EA0904B-677F-80E0-FFDC-413E5C2BB8E9}"/>
              </a:ext>
            </a:extLst>
          </p:cNvPr>
          <p:cNvSpPr txBox="1"/>
          <p:nvPr/>
        </p:nvSpPr>
        <p:spPr>
          <a:xfrm>
            <a:off x="6550370" y="5710542"/>
            <a:ext cx="5715202" cy="400110"/>
          </a:xfrm>
          <a:prstGeom prst="rect">
            <a:avLst/>
          </a:prstGeom>
          <a:noFill/>
        </p:spPr>
        <p:txBody>
          <a:bodyPr wrap="square" rtlCol="0">
            <a:spAutoFit/>
          </a:bodyPr>
          <a:lstStyle/>
          <a:p>
            <a:pPr>
              <a:lnSpc>
                <a:spcPct val="100000"/>
              </a:lnSpc>
            </a:pPr>
            <a:r>
              <a:rPr lang="en-US" sz="1000" dirty="0">
                <a:solidFill>
                  <a:schemeClr val="tx1"/>
                </a:solidFill>
                <a:effectLst/>
              </a:rPr>
              <a:t>*ICCBBA., ISBT128 For Cellular Therapy</a:t>
            </a:r>
            <a:r>
              <a:rPr lang="en-US" sz="1000" dirty="0"/>
              <a:t>, An Introduction 15</a:t>
            </a:r>
            <a:r>
              <a:rPr lang="en-US" sz="1000" baseline="30000" dirty="0"/>
              <a:t>th</a:t>
            </a:r>
            <a:r>
              <a:rPr lang="en-US" sz="1000" dirty="0"/>
              <a:t> Edition. </a:t>
            </a:r>
            <a:r>
              <a:rPr lang="en-US" sz="1000" dirty="0">
                <a:solidFill>
                  <a:schemeClr val="tx1"/>
                </a:solidFill>
                <a:effectLst/>
              </a:rPr>
              <a:t>, (1 – 26)  </a:t>
            </a:r>
            <a:r>
              <a:rPr lang="en-US" sz="1000" dirty="0"/>
              <a:t>Retrieved 11.13.2024</a:t>
            </a:r>
          </a:p>
          <a:p>
            <a:pPr>
              <a:lnSpc>
                <a:spcPct val="100000"/>
              </a:lnSpc>
            </a:pPr>
            <a:r>
              <a:rPr lang="en-US" sz="1000" dirty="0">
                <a:solidFill>
                  <a:srgbClr val="0070C0"/>
                </a:solidFill>
                <a:effectLst/>
              </a:rPr>
              <a:t>https://www.isbt128.org/_files/ugd/2965e4_bfcad3bda21846f09cf00f93351d72ba.pdf</a:t>
            </a:r>
          </a:p>
        </p:txBody>
      </p:sp>
    </p:spTree>
    <p:extLst>
      <p:ext uri="{BB962C8B-B14F-4D97-AF65-F5344CB8AC3E}">
        <p14:creationId xmlns:p14="http://schemas.microsoft.com/office/powerpoint/2010/main" val="1696434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352559-210B-59C5-7F6D-8D4599DE4EAB}"/>
              </a:ext>
            </a:extLst>
          </p:cNvPr>
          <p:cNvSpPr>
            <a:spLocks noGrp="1"/>
          </p:cNvSpPr>
          <p:nvPr>
            <p:ph type="body" sz="quarter" idx="13"/>
          </p:nvPr>
        </p:nvSpPr>
        <p:spPr/>
        <p:txBody>
          <a:bodyPr/>
          <a:lstStyle/>
          <a:p>
            <a:r>
              <a:rPr lang="en-US" dirty="0"/>
              <a:t>Disclosures</a:t>
            </a:r>
          </a:p>
        </p:txBody>
      </p:sp>
      <p:sp>
        <p:nvSpPr>
          <p:cNvPr id="3" name="Text Placeholder 2">
            <a:extLst>
              <a:ext uri="{FF2B5EF4-FFF2-40B4-BE49-F238E27FC236}">
                <a16:creationId xmlns:a16="http://schemas.microsoft.com/office/drawing/2014/main" id="{2589D59E-4DE4-9AE3-72FD-53F567E534E8}"/>
              </a:ext>
            </a:extLst>
          </p:cNvPr>
          <p:cNvSpPr>
            <a:spLocks noGrp="1"/>
          </p:cNvSpPr>
          <p:nvPr>
            <p:ph type="body" sz="quarter" idx="16"/>
          </p:nvPr>
        </p:nvSpPr>
        <p:spPr/>
        <p:txBody>
          <a:bodyPr/>
          <a:lstStyle/>
          <a:p>
            <a:r>
              <a:rPr lang="en-US" dirty="0"/>
              <a:t>Conflicts of Interest:  None</a:t>
            </a:r>
          </a:p>
          <a:p>
            <a:r>
              <a:rPr lang="en-US" dirty="0"/>
              <a:t>Reimbursement:  Will accept Caprese Salads…</a:t>
            </a:r>
          </a:p>
          <a:p>
            <a:pPr marL="3257550" lvl="6" indent="-285750"/>
            <a:endParaRPr lang="en-US" dirty="0"/>
          </a:p>
        </p:txBody>
      </p:sp>
      <p:sp>
        <p:nvSpPr>
          <p:cNvPr id="4" name="Text Placeholder 3">
            <a:extLst>
              <a:ext uri="{FF2B5EF4-FFF2-40B4-BE49-F238E27FC236}">
                <a16:creationId xmlns:a16="http://schemas.microsoft.com/office/drawing/2014/main" id="{12D6CFEA-E5A5-AB43-F29A-EA7C259EDB07}"/>
              </a:ext>
            </a:extLst>
          </p:cNvPr>
          <p:cNvSpPr>
            <a:spLocks noGrp="1"/>
          </p:cNvSpPr>
          <p:nvPr>
            <p:ph type="body" sz="quarter" idx="17"/>
          </p:nvPr>
        </p:nvSpPr>
        <p:spPr/>
        <p:txBody>
          <a:bodyPr/>
          <a:lstStyle/>
          <a:p>
            <a:endParaRPr lang="en-US" dirty="0"/>
          </a:p>
        </p:txBody>
      </p:sp>
    </p:spTree>
    <p:extLst>
      <p:ext uri="{BB962C8B-B14F-4D97-AF65-F5344CB8AC3E}">
        <p14:creationId xmlns:p14="http://schemas.microsoft.com/office/powerpoint/2010/main" val="1904661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B381B-F001-4FF7-285B-97B2F91E378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2FCA94D-D76C-CA1C-787E-C5891AA343E1}"/>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6C8065D9-8F60-812A-AF77-8A6F0770874C}"/>
              </a:ext>
            </a:extLst>
          </p:cNvPr>
          <p:cNvSpPr>
            <a:spLocks noGrp="1"/>
          </p:cNvSpPr>
          <p:nvPr>
            <p:ph type="body" sz="quarter" idx="16"/>
          </p:nvPr>
        </p:nvSpPr>
        <p:spPr>
          <a:xfrm>
            <a:off x="366049" y="1528434"/>
            <a:ext cx="11459902" cy="4374230"/>
          </a:xfrm>
        </p:spPr>
        <p:txBody>
          <a:bodyPr anchor="t"/>
          <a:lstStyle/>
          <a:p>
            <a:pPr lvl="1">
              <a:lnSpc>
                <a:spcPct val="100000"/>
              </a:lnSpc>
            </a:pPr>
            <a:r>
              <a:rPr lang="en-US" sz="3600" b="1" dirty="0">
                <a:solidFill>
                  <a:schemeClr val="accent1"/>
                </a:solidFill>
              </a:rPr>
              <a:t>Primary donation type in U.S. (most common):</a:t>
            </a:r>
          </a:p>
          <a:p>
            <a:pPr marL="1428750" lvl="2" indent="-285750">
              <a:lnSpc>
                <a:spcPct val="100000"/>
              </a:lnSpc>
            </a:pPr>
            <a:r>
              <a:rPr lang="en-US" sz="2600" dirty="0">
                <a:solidFill>
                  <a:schemeClr val="accent1"/>
                </a:solidFill>
              </a:rPr>
              <a:t>Voluntary Donation by living donors</a:t>
            </a:r>
          </a:p>
          <a:p>
            <a:pPr marL="1428750" lvl="2" indent="-285750">
              <a:lnSpc>
                <a:spcPct val="100000"/>
              </a:lnSpc>
            </a:pPr>
            <a:r>
              <a:rPr lang="en-US" sz="2600" dirty="0">
                <a:solidFill>
                  <a:schemeClr val="accent1"/>
                </a:solidFill>
              </a:rPr>
              <a:t>1:1 to recipient</a:t>
            </a:r>
          </a:p>
          <a:p>
            <a:pPr marL="1428750" lvl="2" indent="-285750">
              <a:lnSpc>
                <a:spcPct val="100000"/>
              </a:lnSpc>
            </a:pPr>
            <a:r>
              <a:rPr lang="en-US" sz="2600" dirty="0">
                <a:solidFill>
                  <a:schemeClr val="accent1"/>
                </a:solidFill>
              </a:rPr>
              <a:t>As part of hematopoietic cell transplant for a variety of diseases including hematologic malignancies</a:t>
            </a:r>
          </a:p>
          <a:p>
            <a:pPr marL="1428750" lvl="2" indent="-285750">
              <a:lnSpc>
                <a:spcPct val="100000"/>
              </a:lnSpc>
            </a:pPr>
            <a:r>
              <a:rPr lang="en-US" sz="2600" dirty="0">
                <a:solidFill>
                  <a:schemeClr val="accent1"/>
                </a:solidFill>
              </a:rPr>
              <a:t>Use of ISBT 128</a:t>
            </a:r>
          </a:p>
          <a:p>
            <a:pPr marL="1428750" lvl="2" indent="-285750">
              <a:lnSpc>
                <a:spcPct val="100000"/>
              </a:lnSpc>
            </a:pPr>
            <a:r>
              <a:rPr lang="en-US" sz="2600" dirty="0">
                <a:solidFill>
                  <a:schemeClr val="accent1"/>
                </a:solidFill>
              </a:rPr>
              <a:t>Reporting may be based on multiple regulating bodies depending on the country</a:t>
            </a:r>
          </a:p>
          <a:p>
            <a:pPr marL="1428750" lvl="2" indent="-285750">
              <a:lnSpc>
                <a:spcPct val="100000"/>
              </a:lnSpc>
            </a:pPr>
            <a:endParaRPr lang="en-US" sz="2400" dirty="0">
              <a:solidFill>
                <a:schemeClr val="accent1"/>
              </a:solidFill>
            </a:endParaRPr>
          </a:p>
        </p:txBody>
      </p:sp>
      <p:sp>
        <p:nvSpPr>
          <p:cNvPr id="4" name="Text Placeholder 3">
            <a:extLst>
              <a:ext uri="{FF2B5EF4-FFF2-40B4-BE49-F238E27FC236}">
                <a16:creationId xmlns:a16="http://schemas.microsoft.com/office/drawing/2014/main" id="{310C8DD7-2D2C-7125-2E61-DA7E3E656F5C}"/>
              </a:ext>
            </a:extLst>
          </p:cNvPr>
          <p:cNvSpPr>
            <a:spLocks noGrp="1"/>
          </p:cNvSpPr>
          <p:nvPr>
            <p:ph type="body" sz="quarter" idx="17"/>
          </p:nvPr>
        </p:nvSpPr>
        <p:spPr/>
        <p:txBody>
          <a:bodyPr/>
          <a:lstStyle/>
          <a:p>
            <a:r>
              <a:rPr lang="en-US" dirty="0">
                <a:solidFill>
                  <a:schemeClr val="tx1"/>
                </a:solidFill>
              </a:rPr>
              <a:t>Stem Cells as MPHO – MNC(A) used as donor lymphocyte infusion or starting material for further manufacturing</a:t>
            </a:r>
          </a:p>
        </p:txBody>
      </p:sp>
    </p:spTree>
    <p:extLst>
      <p:ext uri="{BB962C8B-B14F-4D97-AF65-F5344CB8AC3E}">
        <p14:creationId xmlns:p14="http://schemas.microsoft.com/office/powerpoint/2010/main" val="3728206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0298B6-C5BF-482A-73FB-0BE8493F304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6EC952-B0B3-15D5-AC64-A329576DC459}"/>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27206878-DB7D-7C72-ABE5-8318D435CC92}"/>
              </a:ext>
            </a:extLst>
          </p:cNvPr>
          <p:cNvSpPr>
            <a:spLocks noGrp="1"/>
          </p:cNvSpPr>
          <p:nvPr>
            <p:ph type="body" sz="quarter" idx="16"/>
          </p:nvPr>
        </p:nvSpPr>
        <p:spPr>
          <a:xfrm>
            <a:off x="366049" y="1528434"/>
            <a:ext cx="11459902" cy="4374230"/>
          </a:xfrm>
        </p:spPr>
        <p:txBody>
          <a:bodyPr anchor="ctr"/>
          <a:lstStyle/>
          <a:p>
            <a:pPr>
              <a:lnSpc>
                <a:spcPct val="100000"/>
              </a:lnSpc>
            </a:pPr>
            <a:r>
              <a:rPr lang="en-US" sz="1800" b="1" dirty="0">
                <a:solidFill>
                  <a:schemeClr val="accent1"/>
                </a:solidFill>
              </a:rPr>
              <a:t>*For useful transplant, stem cells must reproducibly:</a:t>
            </a:r>
          </a:p>
          <a:p>
            <a:pPr marL="1428750" lvl="2" indent="-285750">
              <a:lnSpc>
                <a:spcPct val="100000"/>
              </a:lnSpc>
            </a:pPr>
            <a:r>
              <a:rPr lang="en-US" sz="2400" dirty="0">
                <a:solidFill>
                  <a:schemeClr val="accent1"/>
                </a:solidFill>
              </a:rPr>
              <a:t>In HCT -&gt; Replace the immune system</a:t>
            </a:r>
          </a:p>
          <a:p>
            <a:pPr marL="1428750" lvl="2" indent="-285750">
              <a:lnSpc>
                <a:spcPct val="100000"/>
              </a:lnSpc>
            </a:pPr>
            <a:r>
              <a:rPr lang="en-US" sz="2400" dirty="0">
                <a:solidFill>
                  <a:schemeClr val="accent1"/>
                </a:solidFill>
              </a:rPr>
              <a:t>Differentiate into desired cell type(s)</a:t>
            </a:r>
          </a:p>
          <a:p>
            <a:pPr marL="1428750" lvl="2" indent="-285750">
              <a:lnSpc>
                <a:spcPct val="100000"/>
              </a:lnSpc>
            </a:pPr>
            <a:r>
              <a:rPr lang="en-US" sz="2400" dirty="0">
                <a:solidFill>
                  <a:schemeClr val="accent1"/>
                </a:solidFill>
              </a:rPr>
              <a:t>Survive in recipient after transplant</a:t>
            </a:r>
          </a:p>
          <a:p>
            <a:pPr marL="1428750" lvl="2" indent="-285750">
              <a:lnSpc>
                <a:spcPct val="100000"/>
              </a:lnSpc>
            </a:pPr>
            <a:r>
              <a:rPr lang="en-US" sz="2400" dirty="0">
                <a:solidFill>
                  <a:schemeClr val="accent1"/>
                </a:solidFill>
              </a:rPr>
              <a:t>Integrate into surrounding tissue after transplant</a:t>
            </a:r>
          </a:p>
          <a:p>
            <a:pPr marL="1428750" lvl="2" indent="-285750">
              <a:lnSpc>
                <a:spcPct val="100000"/>
              </a:lnSpc>
            </a:pPr>
            <a:r>
              <a:rPr lang="en-US" sz="2400" dirty="0">
                <a:solidFill>
                  <a:schemeClr val="accent1"/>
                </a:solidFill>
              </a:rPr>
              <a:t>Avoid rejection by recipient’s immune system</a:t>
            </a:r>
          </a:p>
          <a:p>
            <a:pPr marL="1428750" lvl="2" indent="-285750">
              <a:lnSpc>
                <a:spcPct val="100000"/>
              </a:lnSpc>
            </a:pPr>
            <a:r>
              <a:rPr lang="en-US" sz="2400" dirty="0">
                <a:solidFill>
                  <a:schemeClr val="accent1"/>
                </a:solidFill>
              </a:rPr>
              <a:t>Function appropriately for duration of recipient’s life</a:t>
            </a:r>
          </a:p>
          <a:p>
            <a:pPr marL="1428750" lvl="2" indent="-285750">
              <a:lnSpc>
                <a:spcPct val="100000"/>
              </a:lnSpc>
            </a:pPr>
            <a:endParaRPr lang="en-US" dirty="0">
              <a:solidFill>
                <a:schemeClr val="tx2"/>
              </a:solidFill>
            </a:endParaRPr>
          </a:p>
        </p:txBody>
      </p:sp>
      <p:sp>
        <p:nvSpPr>
          <p:cNvPr id="4" name="Text Placeholder 3">
            <a:extLst>
              <a:ext uri="{FF2B5EF4-FFF2-40B4-BE49-F238E27FC236}">
                <a16:creationId xmlns:a16="http://schemas.microsoft.com/office/drawing/2014/main" id="{1024D713-5D15-C373-C042-A77C0DD0959B}"/>
              </a:ext>
            </a:extLst>
          </p:cNvPr>
          <p:cNvSpPr>
            <a:spLocks noGrp="1"/>
          </p:cNvSpPr>
          <p:nvPr>
            <p:ph type="body" sz="quarter" idx="17"/>
          </p:nvPr>
        </p:nvSpPr>
        <p:spPr/>
        <p:txBody>
          <a:bodyPr/>
          <a:lstStyle/>
          <a:p>
            <a:r>
              <a:rPr lang="en-US" dirty="0">
                <a:solidFill>
                  <a:schemeClr val="tx1"/>
                </a:solidFill>
              </a:rPr>
              <a:t>Stem Cells as MPHO – Broad Overview</a:t>
            </a:r>
          </a:p>
        </p:txBody>
      </p:sp>
      <p:sp>
        <p:nvSpPr>
          <p:cNvPr id="5" name="TextBox 4">
            <a:extLst>
              <a:ext uri="{FF2B5EF4-FFF2-40B4-BE49-F238E27FC236}">
                <a16:creationId xmlns:a16="http://schemas.microsoft.com/office/drawing/2014/main" id="{1CEBEF08-35E5-629A-BEAA-830EAA44737B}"/>
              </a:ext>
            </a:extLst>
          </p:cNvPr>
          <p:cNvSpPr txBox="1"/>
          <p:nvPr/>
        </p:nvSpPr>
        <p:spPr>
          <a:xfrm>
            <a:off x="6476798" y="5833652"/>
            <a:ext cx="5715202" cy="461665"/>
          </a:xfrm>
          <a:prstGeom prst="rect">
            <a:avLst/>
          </a:prstGeom>
          <a:noFill/>
        </p:spPr>
        <p:txBody>
          <a:bodyPr wrap="square" rtlCol="0">
            <a:spAutoFit/>
          </a:bodyPr>
          <a:lstStyle/>
          <a:p>
            <a:pPr>
              <a:lnSpc>
                <a:spcPct val="100000"/>
              </a:lnSpc>
            </a:pPr>
            <a:r>
              <a:rPr lang="en-US" sz="1200" dirty="0">
                <a:solidFill>
                  <a:schemeClr val="tx1"/>
                </a:solidFill>
                <a:effectLst/>
              </a:rPr>
              <a:t>*U.S. Department of Health and Human Services. (n.d.). </a:t>
            </a:r>
            <a:r>
              <a:rPr lang="en-US" sz="1200" i="1" dirty="0">
                <a:solidFill>
                  <a:schemeClr val="tx1"/>
                </a:solidFill>
                <a:effectLst/>
              </a:rPr>
              <a:t>Stem cell basics</a:t>
            </a:r>
            <a:r>
              <a:rPr lang="en-US" sz="1200" dirty="0">
                <a:solidFill>
                  <a:schemeClr val="tx1"/>
                </a:solidFill>
                <a:effectLst/>
              </a:rPr>
              <a:t>. National Institutes of Health. https://stemcells.nih.gov/info/basics/stc-basics </a:t>
            </a:r>
          </a:p>
        </p:txBody>
      </p:sp>
    </p:spTree>
    <p:extLst>
      <p:ext uri="{BB962C8B-B14F-4D97-AF65-F5344CB8AC3E}">
        <p14:creationId xmlns:p14="http://schemas.microsoft.com/office/powerpoint/2010/main" val="179680511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28860-BFD6-8057-1F0B-17FD5244612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817EC65-0D3B-7906-A83E-1542E1F52C48}"/>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2C071A09-C418-2DB6-FDDC-38611CDA63EF}"/>
              </a:ext>
            </a:extLst>
          </p:cNvPr>
          <p:cNvSpPr>
            <a:spLocks noGrp="1"/>
          </p:cNvSpPr>
          <p:nvPr>
            <p:ph type="body" sz="quarter" idx="16"/>
          </p:nvPr>
        </p:nvSpPr>
        <p:spPr>
          <a:xfrm>
            <a:off x="366049" y="1528434"/>
            <a:ext cx="11459902" cy="4374230"/>
          </a:xfrm>
        </p:spPr>
        <p:txBody>
          <a:bodyPr anchor="ctr"/>
          <a:lstStyle/>
          <a:p>
            <a:pPr>
              <a:lnSpc>
                <a:spcPct val="100000"/>
              </a:lnSpc>
            </a:pPr>
            <a:r>
              <a:rPr lang="en-US" sz="1800" b="1" dirty="0">
                <a:solidFill>
                  <a:schemeClr val="accent1"/>
                </a:solidFill>
              </a:rPr>
              <a:t>*Pluripotent stem cells</a:t>
            </a:r>
          </a:p>
          <a:p>
            <a:pPr marL="1428750" lvl="2" indent="-285750">
              <a:lnSpc>
                <a:spcPct val="100000"/>
              </a:lnSpc>
            </a:pPr>
            <a:r>
              <a:rPr lang="en-US" sz="2400" dirty="0">
                <a:solidFill>
                  <a:schemeClr val="accent1"/>
                </a:solidFill>
              </a:rPr>
              <a:t>Undifferentiated</a:t>
            </a:r>
          </a:p>
          <a:p>
            <a:pPr marL="1428750" lvl="2" indent="-285750">
              <a:lnSpc>
                <a:spcPct val="100000"/>
              </a:lnSpc>
            </a:pPr>
            <a:r>
              <a:rPr lang="en-US" sz="2400" dirty="0">
                <a:solidFill>
                  <a:schemeClr val="accent1"/>
                </a:solidFill>
              </a:rPr>
              <a:t>No tissue-specific characteristics</a:t>
            </a:r>
          </a:p>
          <a:p>
            <a:pPr marL="1428750" lvl="2" indent="-285750">
              <a:lnSpc>
                <a:spcPct val="100000"/>
              </a:lnSpc>
            </a:pPr>
            <a:r>
              <a:rPr lang="en-US" sz="2400" dirty="0">
                <a:solidFill>
                  <a:schemeClr val="accent1"/>
                </a:solidFill>
              </a:rPr>
              <a:t>Can become all differentiated cell types in the body</a:t>
            </a:r>
          </a:p>
          <a:p>
            <a:pPr lvl="2" indent="0">
              <a:lnSpc>
                <a:spcPct val="100000"/>
              </a:lnSpc>
              <a:buNone/>
            </a:pPr>
            <a:endParaRPr lang="en-US" sz="2400" dirty="0">
              <a:solidFill>
                <a:schemeClr val="accent1"/>
              </a:solidFill>
            </a:endParaRPr>
          </a:p>
          <a:p>
            <a:pPr lvl="2" indent="0">
              <a:lnSpc>
                <a:spcPct val="100000"/>
              </a:lnSpc>
              <a:buNone/>
            </a:pPr>
            <a:endParaRPr lang="en-US" sz="2400" dirty="0">
              <a:solidFill>
                <a:schemeClr val="accent1"/>
              </a:solidFill>
            </a:endParaRPr>
          </a:p>
          <a:p>
            <a:pPr>
              <a:lnSpc>
                <a:spcPct val="100000"/>
              </a:lnSpc>
            </a:pPr>
            <a:r>
              <a:rPr lang="en-US" sz="1800" b="1" dirty="0">
                <a:solidFill>
                  <a:schemeClr val="accent1"/>
                </a:solidFill>
              </a:rPr>
              <a:t>Adult stem cells</a:t>
            </a:r>
          </a:p>
          <a:p>
            <a:pPr marL="1428750" lvl="2" indent="-285750">
              <a:lnSpc>
                <a:spcPct val="100000"/>
              </a:lnSpc>
            </a:pPr>
            <a:r>
              <a:rPr lang="en-US" sz="2400" dirty="0">
                <a:solidFill>
                  <a:schemeClr val="accent1"/>
                </a:solidFill>
              </a:rPr>
              <a:t>Differentiated to the specialized cell types of the tissue or organ they reside in</a:t>
            </a:r>
          </a:p>
          <a:p>
            <a:pPr marL="1428750" lvl="2" indent="-285750">
              <a:lnSpc>
                <a:spcPct val="100000"/>
              </a:lnSpc>
            </a:pPr>
            <a:r>
              <a:rPr lang="en-US" sz="2400" dirty="0">
                <a:solidFill>
                  <a:schemeClr val="accent1"/>
                </a:solidFill>
              </a:rPr>
              <a:t>e.g. Hematopoietic progenitor cells</a:t>
            </a:r>
          </a:p>
          <a:p>
            <a:pPr marL="971550" lvl="1" indent="-285750">
              <a:lnSpc>
                <a:spcPct val="100000"/>
              </a:lnSpc>
            </a:pPr>
            <a:endParaRPr lang="en-US" dirty="0">
              <a:solidFill>
                <a:schemeClr val="tx2"/>
              </a:solidFill>
            </a:endParaRPr>
          </a:p>
        </p:txBody>
      </p:sp>
      <p:sp>
        <p:nvSpPr>
          <p:cNvPr id="4" name="Text Placeholder 3">
            <a:extLst>
              <a:ext uri="{FF2B5EF4-FFF2-40B4-BE49-F238E27FC236}">
                <a16:creationId xmlns:a16="http://schemas.microsoft.com/office/drawing/2014/main" id="{6943586B-2303-F335-4BBC-F81E9C32515A}"/>
              </a:ext>
            </a:extLst>
          </p:cNvPr>
          <p:cNvSpPr>
            <a:spLocks noGrp="1"/>
          </p:cNvSpPr>
          <p:nvPr>
            <p:ph type="body" sz="quarter" idx="17"/>
          </p:nvPr>
        </p:nvSpPr>
        <p:spPr/>
        <p:txBody>
          <a:bodyPr/>
          <a:lstStyle/>
          <a:p>
            <a:r>
              <a:rPr lang="en-US" dirty="0">
                <a:solidFill>
                  <a:schemeClr val="tx1"/>
                </a:solidFill>
              </a:rPr>
              <a:t>Stem Cells as MPHO – Broad Overview</a:t>
            </a:r>
          </a:p>
        </p:txBody>
      </p:sp>
      <p:sp>
        <p:nvSpPr>
          <p:cNvPr id="5" name="TextBox 4">
            <a:extLst>
              <a:ext uri="{FF2B5EF4-FFF2-40B4-BE49-F238E27FC236}">
                <a16:creationId xmlns:a16="http://schemas.microsoft.com/office/drawing/2014/main" id="{84B733FB-E9FE-1252-5192-4E974EE270D0}"/>
              </a:ext>
            </a:extLst>
          </p:cNvPr>
          <p:cNvSpPr txBox="1"/>
          <p:nvPr/>
        </p:nvSpPr>
        <p:spPr>
          <a:xfrm>
            <a:off x="6476798" y="5833652"/>
            <a:ext cx="5715202" cy="461665"/>
          </a:xfrm>
          <a:prstGeom prst="rect">
            <a:avLst/>
          </a:prstGeom>
          <a:noFill/>
        </p:spPr>
        <p:txBody>
          <a:bodyPr wrap="square" rtlCol="0">
            <a:spAutoFit/>
          </a:bodyPr>
          <a:lstStyle/>
          <a:p>
            <a:pPr>
              <a:lnSpc>
                <a:spcPct val="100000"/>
              </a:lnSpc>
            </a:pPr>
            <a:r>
              <a:rPr lang="en-US" sz="1200" dirty="0">
                <a:solidFill>
                  <a:schemeClr val="tx1"/>
                </a:solidFill>
                <a:effectLst/>
              </a:rPr>
              <a:t>*U.S. Department of Health and Human Services. (n.d.). </a:t>
            </a:r>
            <a:r>
              <a:rPr lang="en-US" sz="1200" i="1" dirty="0">
                <a:solidFill>
                  <a:schemeClr val="tx1"/>
                </a:solidFill>
                <a:effectLst/>
              </a:rPr>
              <a:t>Stem cell basics</a:t>
            </a:r>
            <a:r>
              <a:rPr lang="en-US" sz="1200" dirty="0">
                <a:solidFill>
                  <a:schemeClr val="tx1"/>
                </a:solidFill>
                <a:effectLst/>
              </a:rPr>
              <a:t>. National Institutes of Health. https://stemcells.nih.gov/info/basics/stc-basics </a:t>
            </a:r>
          </a:p>
        </p:txBody>
      </p:sp>
    </p:spTree>
    <p:extLst>
      <p:ext uri="{BB962C8B-B14F-4D97-AF65-F5344CB8AC3E}">
        <p14:creationId xmlns:p14="http://schemas.microsoft.com/office/powerpoint/2010/main" val="37700655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AFE2C-44F8-93F0-4F73-2A79D9DD997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973E591-B196-12ED-3E85-8F6039D20FAC}"/>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66D7A1D3-B609-7170-DA1A-4828716B3CB7}"/>
              </a:ext>
            </a:extLst>
          </p:cNvPr>
          <p:cNvSpPr>
            <a:spLocks noGrp="1"/>
          </p:cNvSpPr>
          <p:nvPr>
            <p:ph type="body" sz="quarter" idx="16"/>
          </p:nvPr>
        </p:nvSpPr>
        <p:spPr>
          <a:xfrm>
            <a:off x="366049" y="1528434"/>
            <a:ext cx="11459902" cy="4374230"/>
          </a:xfrm>
        </p:spPr>
        <p:txBody>
          <a:bodyPr anchor="ctr"/>
          <a:lstStyle/>
          <a:p>
            <a:pPr>
              <a:lnSpc>
                <a:spcPct val="150000"/>
              </a:lnSpc>
            </a:pPr>
            <a:r>
              <a:rPr lang="en-US" b="1" dirty="0">
                <a:solidFill>
                  <a:schemeClr val="accent1"/>
                </a:solidFill>
              </a:rPr>
              <a:t>*Hematopoietic Progenitor Cells – </a:t>
            </a:r>
            <a:r>
              <a:rPr lang="en-US" dirty="0">
                <a:solidFill>
                  <a:schemeClr val="accent1"/>
                </a:solidFill>
              </a:rPr>
              <a:t>(Blood forming stem cells)</a:t>
            </a:r>
          </a:p>
          <a:p>
            <a:pPr marL="971550" lvl="1" indent="-285750">
              <a:lnSpc>
                <a:spcPct val="200000"/>
              </a:lnSpc>
            </a:pPr>
            <a:r>
              <a:rPr lang="en-US" b="1" dirty="0">
                <a:solidFill>
                  <a:schemeClr val="accent1"/>
                </a:solidFill>
              </a:rPr>
              <a:t>Bone marrow </a:t>
            </a:r>
            <a:r>
              <a:rPr lang="en-US" dirty="0">
                <a:solidFill>
                  <a:schemeClr val="accent1"/>
                </a:solidFill>
              </a:rPr>
              <a:t>(HPC, Marrow or HPC(M)) – </a:t>
            </a:r>
            <a:r>
              <a:rPr lang="en-US" sz="1600" i="1" dirty="0">
                <a:solidFill>
                  <a:srgbClr val="00B0F0"/>
                </a:solidFill>
              </a:rPr>
              <a:t>Approx </a:t>
            </a:r>
            <a:r>
              <a:rPr lang="en-US" sz="1600" b="1" i="1" dirty="0">
                <a:solidFill>
                  <a:srgbClr val="00B0F0"/>
                </a:solidFill>
              </a:rPr>
              <a:t>20% </a:t>
            </a:r>
            <a:r>
              <a:rPr lang="en-US" sz="1600" i="1" dirty="0">
                <a:solidFill>
                  <a:srgbClr val="00B0F0"/>
                </a:solidFill>
              </a:rPr>
              <a:t>of transplants</a:t>
            </a:r>
          </a:p>
          <a:p>
            <a:pPr marL="971550" lvl="1" indent="-285750">
              <a:lnSpc>
                <a:spcPct val="200000"/>
              </a:lnSpc>
            </a:pPr>
            <a:r>
              <a:rPr lang="en-US" b="1" dirty="0">
                <a:solidFill>
                  <a:schemeClr val="accent1"/>
                </a:solidFill>
              </a:rPr>
              <a:t>Peripheral blood stem cells </a:t>
            </a:r>
            <a:r>
              <a:rPr lang="en-US" dirty="0">
                <a:solidFill>
                  <a:schemeClr val="accent1"/>
                </a:solidFill>
              </a:rPr>
              <a:t>(HPC, Aphaeresis or HPC(A)) – </a:t>
            </a:r>
            <a:r>
              <a:rPr lang="en-US" sz="1600" i="1" dirty="0">
                <a:solidFill>
                  <a:srgbClr val="00B0F0"/>
                </a:solidFill>
              </a:rPr>
              <a:t>Approx </a:t>
            </a:r>
            <a:r>
              <a:rPr lang="en-US" sz="1600" b="1" i="1" dirty="0">
                <a:solidFill>
                  <a:srgbClr val="00B0F0"/>
                </a:solidFill>
              </a:rPr>
              <a:t>80% </a:t>
            </a:r>
            <a:r>
              <a:rPr lang="en-US" sz="1600" i="1" dirty="0">
                <a:solidFill>
                  <a:srgbClr val="00B0F0"/>
                </a:solidFill>
              </a:rPr>
              <a:t>of transplants</a:t>
            </a:r>
          </a:p>
          <a:p>
            <a:pPr marL="971550" lvl="1" indent="-285750">
              <a:lnSpc>
                <a:spcPct val="200000"/>
              </a:lnSpc>
            </a:pPr>
            <a:r>
              <a:rPr lang="en-US" b="1" dirty="0">
                <a:solidFill>
                  <a:schemeClr val="accent1"/>
                </a:solidFill>
              </a:rPr>
              <a:t>Umbilical cord blood (UCB)</a:t>
            </a:r>
            <a:endParaRPr lang="en-US" dirty="0">
              <a:solidFill>
                <a:schemeClr val="tx2"/>
              </a:solidFill>
            </a:endParaRPr>
          </a:p>
          <a:p>
            <a:pPr marL="1428750" lvl="2" indent="-285750">
              <a:lnSpc>
                <a:spcPct val="100000"/>
              </a:lnSpc>
            </a:pPr>
            <a:endParaRPr lang="en-US" dirty="0">
              <a:solidFill>
                <a:schemeClr val="tx2"/>
              </a:solidFill>
            </a:endParaRPr>
          </a:p>
        </p:txBody>
      </p:sp>
      <p:sp>
        <p:nvSpPr>
          <p:cNvPr id="4" name="Text Placeholder 3">
            <a:extLst>
              <a:ext uri="{FF2B5EF4-FFF2-40B4-BE49-F238E27FC236}">
                <a16:creationId xmlns:a16="http://schemas.microsoft.com/office/drawing/2014/main" id="{FBDC2AB3-CD59-EB71-976C-71393142979D}"/>
              </a:ext>
            </a:extLst>
          </p:cNvPr>
          <p:cNvSpPr>
            <a:spLocks noGrp="1"/>
          </p:cNvSpPr>
          <p:nvPr>
            <p:ph type="body" sz="quarter" idx="17"/>
          </p:nvPr>
        </p:nvSpPr>
        <p:spPr/>
        <p:txBody>
          <a:bodyPr/>
          <a:lstStyle/>
          <a:p>
            <a:r>
              <a:rPr lang="en-US" dirty="0">
                <a:solidFill>
                  <a:schemeClr val="tx1"/>
                </a:solidFill>
              </a:rPr>
              <a:t>Stem Cells as MPHO – Broad Overview</a:t>
            </a:r>
          </a:p>
        </p:txBody>
      </p:sp>
      <p:sp>
        <p:nvSpPr>
          <p:cNvPr id="7" name="TextBox 6">
            <a:extLst>
              <a:ext uri="{FF2B5EF4-FFF2-40B4-BE49-F238E27FC236}">
                <a16:creationId xmlns:a16="http://schemas.microsoft.com/office/drawing/2014/main" id="{A9158E49-80CB-1BC1-1FCD-FF8532BA208A}"/>
              </a:ext>
            </a:extLst>
          </p:cNvPr>
          <p:cNvSpPr txBox="1"/>
          <p:nvPr/>
        </p:nvSpPr>
        <p:spPr>
          <a:xfrm>
            <a:off x="6096000" y="5487165"/>
            <a:ext cx="6096000" cy="830997"/>
          </a:xfrm>
          <a:prstGeom prst="rect">
            <a:avLst/>
          </a:prstGeom>
          <a:noFill/>
        </p:spPr>
        <p:txBody>
          <a:bodyPr wrap="square">
            <a:spAutoFit/>
          </a:bodyPr>
          <a:lstStyle/>
          <a:p>
            <a:pPr>
              <a:lnSpc>
                <a:spcPct val="100000"/>
              </a:lnSpc>
            </a:pPr>
            <a:r>
              <a:rPr lang="en-US" sz="1200" dirty="0">
                <a:solidFill>
                  <a:schemeClr val="tx1"/>
                </a:solidFill>
                <a:effectLst/>
              </a:rPr>
              <a:t>*Centro Nazionale </a:t>
            </a:r>
            <a:r>
              <a:rPr lang="en-US" sz="1200" dirty="0" err="1">
                <a:solidFill>
                  <a:schemeClr val="tx1"/>
                </a:solidFill>
                <a:effectLst/>
              </a:rPr>
              <a:t>Trapianti</a:t>
            </a:r>
            <a:r>
              <a:rPr lang="en-US" sz="1200" dirty="0"/>
              <a:t>, </a:t>
            </a:r>
            <a:r>
              <a:rPr lang="en-US" sz="1200" dirty="0">
                <a:solidFill>
                  <a:schemeClr val="tx1"/>
                </a:solidFill>
                <a:effectLst/>
              </a:rPr>
              <a:t>Italian National Transplant Centre. (Edition December 22</a:t>
            </a:r>
            <a:r>
              <a:rPr lang="en-US" sz="1200" baseline="30000" dirty="0">
                <a:solidFill>
                  <a:schemeClr val="tx1"/>
                </a:solidFill>
                <a:effectLst/>
              </a:rPr>
              <a:t>nd</a:t>
            </a:r>
            <a:r>
              <a:rPr lang="en-US" sz="1200" dirty="0">
                <a:solidFill>
                  <a:schemeClr val="tx1"/>
                </a:solidFill>
                <a:effectLst/>
              </a:rPr>
              <a:t> 2017). Notify Library The Global Vigilance and Surveillance Database for Medical Products of Human Origin.  Transplantation, Transfusion and Assisted Reproduction, 35.  </a:t>
            </a:r>
            <a:r>
              <a:rPr lang="en-US" sz="1200" dirty="0">
                <a:solidFill>
                  <a:srgbClr val="0070C0"/>
                </a:solidFill>
                <a:effectLst/>
                <a:hlinkClick r:id="rId3">
                  <a:extLst>
                    <a:ext uri="{A12FA001-AC4F-418D-AE19-62706E023703}">
                      <ahyp:hlinkClr xmlns:ahyp="http://schemas.microsoft.com/office/drawing/2018/hyperlinkcolor" val="tx"/>
                    </a:ext>
                  </a:extLst>
                </a:hlinkClick>
              </a:rPr>
              <a:t>https://www.notifylibrary.org/content/booklet-2018</a:t>
            </a:r>
            <a:endParaRPr lang="en-US" sz="1200" dirty="0">
              <a:solidFill>
                <a:srgbClr val="0070C0"/>
              </a:solidFill>
              <a:effectLst/>
            </a:endParaRPr>
          </a:p>
        </p:txBody>
      </p:sp>
    </p:spTree>
    <p:extLst>
      <p:ext uri="{BB962C8B-B14F-4D97-AF65-F5344CB8AC3E}">
        <p14:creationId xmlns:p14="http://schemas.microsoft.com/office/powerpoint/2010/main" val="35173278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FD37E-166C-4114-5656-072F0D15C5D5}"/>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579AF18-0905-2E21-F000-30E12D3AF8A0}"/>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52DBA95B-B8E5-823A-66AE-2BF37AFB9566}"/>
              </a:ext>
            </a:extLst>
          </p:cNvPr>
          <p:cNvSpPr>
            <a:spLocks noGrp="1"/>
          </p:cNvSpPr>
          <p:nvPr>
            <p:ph type="body" sz="quarter" idx="16"/>
          </p:nvPr>
        </p:nvSpPr>
        <p:spPr/>
        <p:txBody>
          <a:bodyPr/>
          <a:lstStyle/>
          <a:p>
            <a:pPr>
              <a:lnSpc>
                <a:spcPct val="100000"/>
              </a:lnSpc>
            </a:pPr>
            <a:r>
              <a:rPr lang="en-US" sz="1800" dirty="0">
                <a:solidFill>
                  <a:schemeClr val="tx2"/>
                </a:solidFill>
              </a:rPr>
              <a:t>*HPC(M) products are most often collected in surgical suites with donors receiving general or regional (epidural or spinal) anesthesia.  Standard of care for these donors in some countries is hospitalization for 1-2 days, in many other countries “day surgery” without overnight hospitalization is most common</a:t>
            </a:r>
          </a:p>
          <a:p>
            <a:pPr>
              <a:lnSpc>
                <a:spcPct val="100000"/>
              </a:lnSpc>
            </a:pPr>
            <a:endParaRPr lang="en-US" sz="1800" dirty="0">
              <a:solidFill>
                <a:schemeClr val="tx2"/>
              </a:solidFill>
            </a:endParaRPr>
          </a:p>
          <a:p>
            <a:pPr marL="1428750" lvl="2" indent="-285750">
              <a:lnSpc>
                <a:spcPct val="100000"/>
              </a:lnSpc>
            </a:pPr>
            <a:r>
              <a:rPr lang="en-US" sz="2400" b="1" dirty="0">
                <a:solidFill>
                  <a:schemeClr val="tx2"/>
                </a:solidFill>
              </a:rPr>
              <a:t>Common donor reactions (acute or delayed) may be different</a:t>
            </a:r>
            <a:r>
              <a:rPr lang="en-US" sz="2400" dirty="0">
                <a:solidFill>
                  <a:schemeClr val="tx2"/>
                </a:solidFill>
              </a:rPr>
              <a:t>: </a:t>
            </a:r>
            <a:r>
              <a:rPr lang="en-US" sz="2000" dirty="0">
                <a:solidFill>
                  <a:schemeClr val="tx2"/>
                </a:solidFill>
              </a:rPr>
              <a:t>Bone and back pain, anemia, fever, headache and hypotension.</a:t>
            </a:r>
          </a:p>
          <a:p>
            <a:pPr lvl="2" indent="0">
              <a:lnSpc>
                <a:spcPct val="100000"/>
              </a:lnSpc>
              <a:buNone/>
            </a:pPr>
            <a:endParaRPr lang="en-US" sz="2000" dirty="0">
              <a:solidFill>
                <a:schemeClr val="tx2"/>
              </a:solidFill>
            </a:endParaRPr>
          </a:p>
          <a:p>
            <a:pPr marL="1428750" lvl="2" indent="-285750">
              <a:lnSpc>
                <a:spcPct val="100000"/>
              </a:lnSpc>
            </a:pPr>
            <a:r>
              <a:rPr lang="en-US" sz="2200" b="1" dirty="0">
                <a:solidFill>
                  <a:schemeClr val="tx2"/>
                </a:solidFill>
              </a:rPr>
              <a:t>More severe donor reactions (including death, very rare): </a:t>
            </a:r>
            <a:r>
              <a:rPr lang="en-US" sz="2000" dirty="0">
                <a:solidFill>
                  <a:schemeClr val="tx2"/>
                </a:solidFill>
              </a:rPr>
              <a:t>Stroke, air embolism, chest pain, endocarditis, fat embolism, iliac fracture  </a:t>
            </a:r>
          </a:p>
          <a:p>
            <a:pPr marL="1428750" lvl="2" indent="-285750">
              <a:lnSpc>
                <a:spcPct val="100000"/>
              </a:lnSpc>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p:txBody>
      </p:sp>
      <p:sp>
        <p:nvSpPr>
          <p:cNvPr id="4" name="Text Placeholder 3">
            <a:extLst>
              <a:ext uri="{FF2B5EF4-FFF2-40B4-BE49-F238E27FC236}">
                <a16:creationId xmlns:a16="http://schemas.microsoft.com/office/drawing/2014/main" id="{0F3672B7-4A5D-6B0A-D903-BB27E8E9BBAC}"/>
              </a:ext>
            </a:extLst>
          </p:cNvPr>
          <p:cNvSpPr>
            <a:spLocks noGrp="1"/>
          </p:cNvSpPr>
          <p:nvPr>
            <p:ph type="body" sz="quarter" idx="17"/>
          </p:nvPr>
        </p:nvSpPr>
        <p:spPr/>
        <p:txBody>
          <a:bodyPr/>
          <a:lstStyle/>
          <a:p>
            <a:r>
              <a:rPr lang="en-US" dirty="0">
                <a:solidFill>
                  <a:schemeClr val="tx1"/>
                </a:solidFill>
              </a:rPr>
              <a:t>Uniqueness of Stem Cells &amp; Difference in Possible Adverse Events (AE)</a:t>
            </a:r>
          </a:p>
        </p:txBody>
      </p:sp>
      <p:sp>
        <p:nvSpPr>
          <p:cNvPr id="5" name="TextBox 4">
            <a:extLst>
              <a:ext uri="{FF2B5EF4-FFF2-40B4-BE49-F238E27FC236}">
                <a16:creationId xmlns:a16="http://schemas.microsoft.com/office/drawing/2014/main" id="{FDA0E22A-BAD5-EF27-B1A8-91613D900209}"/>
              </a:ext>
            </a:extLst>
          </p:cNvPr>
          <p:cNvSpPr txBox="1"/>
          <p:nvPr/>
        </p:nvSpPr>
        <p:spPr>
          <a:xfrm>
            <a:off x="6476798" y="5710542"/>
            <a:ext cx="5715202" cy="707886"/>
          </a:xfrm>
          <a:prstGeom prst="rect">
            <a:avLst/>
          </a:prstGeom>
          <a:noFill/>
        </p:spPr>
        <p:txBody>
          <a:bodyPr wrap="square" rtlCol="0">
            <a:spAutoFit/>
          </a:bodyPr>
          <a:lstStyle/>
          <a:p>
            <a:pPr>
              <a:lnSpc>
                <a:spcPct val="100000"/>
              </a:lnSpc>
            </a:pPr>
            <a:r>
              <a:rPr lang="en-US" sz="1000" dirty="0">
                <a:solidFill>
                  <a:schemeClr val="tx1"/>
                </a:solidFill>
                <a:effectLst/>
              </a:rPr>
              <a:t>*Centro Nazionale </a:t>
            </a:r>
            <a:r>
              <a:rPr lang="en-US" sz="1000" dirty="0" err="1">
                <a:solidFill>
                  <a:schemeClr val="tx1"/>
                </a:solidFill>
                <a:effectLst/>
              </a:rPr>
              <a:t>Trapianti</a:t>
            </a:r>
            <a:r>
              <a:rPr lang="en-US" sz="1000" dirty="0"/>
              <a:t>, </a:t>
            </a:r>
            <a:r>
              <a:rPr lang="en-US" sz="1000" dirty="0">
                <a:solidFill>
                  <a:schemeClr val="tx1"/>
                </a:solidFill>
                <a:effectLst/>
              </a:rPr>
              <a:t>Italian National Transplant Centre. (Edition December 22</a:t>
            </a:r>
            <a:r>
              <a:rPr lang="en-US" sz="1000" baseline="30000" dirty="0">
                <a:solidFill>
                  <a:schemeClr val="tx1"/>
                </a:solidFill>
                <a:effectLst/>
              </a:rPr>
              <a:t>nd</a:t>
            </a:r>
            <a:r>
              <a:rPr lang="en-US" sz="1000" dirty="0">
                <a:solidFill>
                  <a:schemeClr val="tx1"/>
                </a:solidFill>
                <a:effectLst/>
              </a:rPr>
              <a:t> 2017). Notify Library The Global Vigilance and Surveillance Database for Medical Products of Human Origin.  Transplantation, Transfusion and Assisted Reproduction, 35. Retrieved from  </a:t>
            </a:r>
            <a:r>
              <a:rPr lang="en-US" sz="1000" dirty="0">
                <a:solidFill>
                  <a:srgbClr val="0070C0"/>
                </a:solidFill>
                <a:effectLst/>
                <a:hlinkClick r:id="rId2">
                  <a:extLst>
                    <a:ext uri="{A12FA001-AC4F-418D-AE19-62706E023703}">
                      <ahyp:hlinkClr xmlns:ahyp="http://schemas.microsoft.com/office/drawing/2018/hyperlinkcolor" val="tx"/>
                    </a:ext>
                  </a:extLst>
                </a:hlinkClick>
              </a:rPr>
              <a:t>https://www.notifylibrary.org/content/booklet-2018</a:t>
            </a:r>
            <a:endParaRPr lang="en-US" sz="1000" dirty="0">
              <a:solidFill>
                <a:srgbClr val="0070C0"/>
              </a:solidFill>
              <a:effectLst/>
            </a:endParaRPr>
          </a:p>
        </p:txBody>
      </p:sp>
    </p:spTree>
    <p:extLst>
      <p:ext uri="{BB962C8B-B14F-4D97-AF65-F5344CB8AC3E}">
        <p14:creationId xmlns:p14="http://schemas.microsoft.com/office/powerpoint/2010/main" val="27471063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52527B-212D-679F-435F-981C747AB4C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FE00CF-3624-EB60-8F38-2FA8320BE126}"/>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B0AEFD82-D961-45C9-D73E-4ACBB846E418}"/>
              </a:ext>
            </a:extLst>
          </p:cNvPr>
          <p:cNvSpPr>
            <a:spLocks noGrp="1"/>
          </p:cNvSpPr>
          <p:nvPr>
            <p:ph type="body" sz="quarter" idx="16"/>
          </p:nvPr>
        </p:nvSpPr>
        <p:spPr/>
        <p:txBody>
          <a:bodyPr/>
          <a:lstStyle/>
          <a:p>
            <a:pPr>
              <a:lnSpc>
                <a:spcPct val="100000"/>
              </a:lnSpc>
            </a:pPr>
            <a:r>
              <a:rPr lang="en-US" dirty="0">
                <a:solidFill>
                  <a:schemeClr val="tx2"/>
                </a:solidFill>
              </a:rPr>
              <a:t>*HPC(A) donation commonly involves mobilization of HPC from the bone marrow into the peripheral blood stream via a mobilization agent administered to the donor subcutaneously, one or twice daily for 4 to 5 days prior to aphaeresis </a:t>
            </a:r>
            <a:r>
              <a:rPr lang="en-US" dirty="0">
                <a:solidFill>
                  <a:srgbClr val="FF0000"/>
                </a:solidFill>
              </a:rPr>
              <a:t>(19).</a:t>
            </a:r>
          </a:p>
          <a:p>
            <a:pPr marL="1428750" lvl="2" indent="-285750">
              <a:lnSpc>
                <a:spcPct val="100000"/>
              </a:lnSpc>
            </a:pPr>
            <a:r>
              <a:rPr lang="en-US" b="1" dirty="0">
                <a:solidFill>
                  <a:schemeClr val="tx2"/>
                </a:solidFill>
              </a:rPr>
              <a:t>Common donor reactions</a:t>
            </a:r>
            <a:r>
              <a:rPr lang="en-US" dirty="0">
                <a:solidFill>
                  <a:schemeClr val="tx2"/>
                </a:solidFill>
              </a:rPr>
              <a:t>: headache, bone pain, splenomegaly and thrombocytopenia</a:t>
            </a:r>
          </a:p>
          <a:p>
            <a:pPr marL="1428750" lvl="2" indent="-285750">
              <a:lnSpc>
                <a:spcPct val="100000"/>
              </a:lnSpc>
            </a:pPr>
            <a:r>
              <a:rPr lang="en-US" b="1" dirty="0">
                <a:solidFill>
                  <a:schemeClr val="tx2"/>
                </a:solidFill>
              </a:rPr>
              <a:t>More severe reactions: </a:t>
            </a:r>
            <a:r>
              <a:rPr lang="en-US" dirty="0">
                <a:solidFill>
                  <a:schemeClr val="tx2"/>
                </a:solidFill>
              </a:rPr>
              <a:t>Arrhythmias, splenic rupture and vascular problems</a:t>
            </a:r>
          </a:p>
          <a:p>
            <a:pPr>
              <a:lnSpc>
                <a:spcPct val="100000"/>
              </a:lnSpc>
            </a:pPr>
            <a:endParaRPr lang="en-US" dirty="0">
              <a:solidFill>
                <a:schemeClr val="tx2"/>
              </a:solidFill>
            </a:endParaRPr>
          </a:p>
          <a:p>
            <a:pPr>
              <a:lnSpc>
                <a:spcPct val="100000"/>
              </a:lnSpc>
            </a:pPr>
            <a:r>
              <a:rPr lang="en-US" dirty="0">
                <a:solidFill>
                  <a:schemeClr val="tx2"/>
                </a:solidFill>
              </a:rPr>
              <a:t>*Apheresis collection alone can have its own donor complications: </a:t>
            </a:r>
          </a:p>
          <a:p>
            <a:pPr marL="1428750" lvl="2" indent="-285750">
              <a:lnSpc>
                <a:spcPct val="100000"/>
              </a:lnSpc>
            </a:pPr>
            <a:r>
              <a:rPr lang="en-US" b="1" dirty="0">
                <a:solidFill>
                  <a:schemeClr val="tx2"/>
                </a:solidFill>
              </a:rPr>
              <a:t>Acute, immediate or chronic or delayed: </a:t>
            </a:r>
            <a:r>
              <a:rPr lang="en-US" dirty="0">
                <a:solidFill>
                  <a:schemeClr val="tx2"/>
                </a:solidFill>
              </a:rPr>
              <a:t>Central line thrombosis, citrate toxicity, hypotension, infection, mild leucopenia and thrombocytopenia (unassociated with clinical complaints)</a:t>
            </a:r>
          </a:p>
          <a:p>
            <a:pPr marL="1428750" lvl="2" indent="-285750">
              <a:lnSpc>
                <a:spcPct val="100000"/>
              </a:lnSpc>
            </a:pPr>
            <a:r>
              <a:rPr lang="en-US" b="1" dirty="0">
                <a:solidFill>
                  <a:schemeClr val="tx2"/>
                </a:solidFill>
              </a:rPr>
              <a:t>More severe reactions:</a:t>
            </a:r>
            <a:r>
              <a:rPr lang="en-US" dirty="0">
                <a:solidFill>
                  <a:schemeClr val="tx2"/>
                </a:solidFill>
              </a:rPr>
              <a:t> Pulmonary embolism, subdural hematoma, sepsis</a:t>
            </a:r>
          </a:p>
          <a:p>
            <a:pPr marL="971550" lvl="1" indent="-285750">
              <a:lnSpc>
                <a:spcPct val="100000"/>
              </a:lnSpc>
            </a:pPr>
            <a:endParaRPr lang="en-US" dirty="0">
              <a:solidFill>
                <a:schemeClr val="tx2"/>
              </a:solidFill>
            </a:endParaRPr>
          </a:p>
          <a:p>
            <a:pPr marL="971550" lvl="1" indent="-285750">
              <a:lnSpc>
                <a:spcPct val="100000"/>
              </a:lnSpc>
            </a:pPr>
            <a:endParaRPr lang="en-US" dirty="0">
              <a:solidFill>
                <a:schemeClr val="tx2"/>
              </a:solidFill>
            </a:endParaRPr>
          </a:p>
          <a:p>
            <a:pPr marL="1428750" lvl="2" indent="-285750">
              <a:lnSpc>
                <a:spcPct val="100000"/>
              </a:lnSpc>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p:txBody>
      </p:sp>
      <p:sp>
        <p:nvSpPr>
          <p:cNvPr id="4" name="Text Placeholder 3">
            <a:extLst>
              <a:ext uri="{FF2B5EF4-FFF2-40B4-BE49-F238E27FC236}">
                <a16:creationId xmlns:a16="http://schemas.microsoft.com/office/drawing/2014/main" id="{387F964A-C711-3AD9-230C-CE4E3268ABDD}"/>
              </a:ext>
            </a:extLst>
          </p:cNvPr>
          <p:cNvSpPr>
            <a:spLocks noGrp="1"/>
          </p:cNvSpPr>
          <p:nvPr>
            <p:ph type="body" sz="quarter" idx="17"/>
          </p:nvPr>
        </p:nvSpPr>
        <p:spPr/>
        <p:txBody>
          <a:bodyPr/>
          <a:lstStyle/>
          <a:p>
            <a:r>
              <a:rPr lang="en-US" dirty="0">
                <a:solidFill>
                  <a:schemeClr val="tx1"/>
                </a:solidFill>
              </a:rPr>
              <a:t>Uniqueness of Stem Cells &amp; Difference in Possible Adverse Events (AE)</a:t>
            </a:r>
          </a:p>
        </p:txBody>
      </p:sp>
      <p:sp>
        <p:nvSpPr>
          <p:cNvPr id="5" name="TextBox 4">
            <a:extLst>
              <a:ext uri="{FF2B5EF4-FFF2-40B4-BE49-F238E27FC236}">
                <a16:creationId xmlns:a16="http://schemas.microsoft.com/office/drawing/2014/main" id="{96C94CBF-EEE3-8687-1788-CB902A966037}"/>
              </a:ext>
            </a:extLst>
          </p:cNvPr>
          <p:cNvSpPr txBox="1"/>
          <p:nvPr/>
        </p:nvSpPr>
        <p:spPr>
          <a:xfrm>
            <a:off x="6476798" y="5784114"/>
            <a:ext cx="5715202" cy="707886"/>
          </a:xfrm>
          <a:prstGeom prst="rect">
            <a:avLst/>
          </a:prstGeom>
          <a:noFill/>
        </p:spPr>
        <p:txBody>
          <a:bodyPr wrap="square" rtlCol="0">
            <a:spAutoFit/>
          </a:bodyPr>
          <a:lstStyle/>
          <a:p>
            <a:pPr>
              <a:lnSpc>
                <a:spcPct val="100000"/>
              </a:lnSpc>
            </a:pPr>
            <a:r>
              <a:rPr lang="en-US" sz="1000" dirty="0">
                <a:solidFill>
                  <a:schemeClr val="tx1"/>
                </a:solidFill>
                <a:effectLst/>
              </a:rPr>
              <a:t>*Centro Nazionale </a:t>
            </a:r>
            <a:r>
              <a:rPr lang="en-US" sz="1000" dirty="0" err="1">
                <a:solidFill>
                  <a:schemeClr val="tx1"/>
                </a:solidFill>
                <a:effectLst/>
              </a:rPr>
              <a:t>Trapianti</a:t>
            </a:r>
            <a:r>
              <a:rPr lang="en-US" sz="1000" dirty="0"/>
              <a:t>, </a:t>
            </a:r>
            <a:r>
              <a:rPr lang="en-US" sz="1000" dirty="0">
                <a:solidFill>
                  <a:schemeClr val="tx1"/>
                </a:solidFill>
                <a:effectLst/>
              </a:rPr>
              <a:t>Italian National Transplant Centre. (Edition December 22</a:t>
            </a:r>
            <a:r>
              <a:rPr lang="en-US" sz="1000" baseline="30000" dirty="0">
                <a:solidFill>
                  <a:schemeClr val="tx1"/>
                </a:solidFill>
                <a:effectLst/>
              </a:rPr>
              <a:t>nd</a:t>
            </a:r>
            <a:r>
              <a:rPr lang="en-US" sz="1000" dirty="0">
                <a:solidFill>
                  <a:schemeClr val="tx1"/>
                </a:solidFill>
                <a:effectLst/>
              </a:rPr>
              <a:t> 2017). Notify Library The Global Vigilance and Surveillance Database for Medical Products of Human Origin.  Transplantation, Transfusion and Assisted Reproduction, 35. Retrieved from  </a:t>
            </a:r>
            <a:r>
              <a:rPr lang="en-US" sz="1000" dirty="0">
                <a:solidFill>
                  <a:srgbClr val="0070C0"/>
                </a:solidFill>
                <a:effectLst/>
                <a:hlinkClick r:id="rId2">
                  <a:extLst>
                    <a:ext uri="{A12FA001-AC4F-418D-AE19-62706E023703}">
                      <ahyp:hlinkClr xmlns:ahyp="http://schemas.microsoft.com/office/drawing/2018/hyperlinkcolor" val="tx"/>
                    </a:ext>
                  </a:extLst>
                </a:hlinkClick>
              </a:rPr>
              <a:t>https://www.notifylibrary.org/content/booklet-2018</a:t>
            </a:r>
            <a:endParaRPr lang="en-US" sz="1000" dirty="0">
              <a:solidFill>
                <a:srgbClr val="0070C0"/>
              </a:solidFill>
              <a:effectLst/>
            </a:endParaRPr>
          </a:p>
        </p:txBody>
      </p:sp>
    </p:spTree>
    <p:extLst>
      <p:ext uri="{BB962C8B-B14F-4D97-AF65-F5344CB8AC3E}">
        <p14:creationId xmlns:p14="http://schemas.microsoft.com/office/powerpoint/2010/main" val="510527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26AE1B-B5F5-AD70-929F-9D4E959234C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08973F3-6B40-B149-A0E6-2BE38D0EC729}"/>
              </a:ext>
            </a:extLst>
          </p:cNvPr>
          <p:cNvSpPr>
            <a:spLocks noGrp="1"/>
          </p:cNvSpPr>
          <p:nvPr>
            <p:ph type="body" sz="quarter" idx="13"/>
          </p:nvPr>
        </p:nvSpPr>
        <p:spPr/>
        <p:txBody>
          <a:bodyPr/>
          <a:lstStyle/>
          <a:p>
            <a:r>
              <a:rPr lang="en-US" dirty="0"/>
              <a:t>Stem Cells &amp; How They are Different</a:t>
            </a:r>
          </a:p>
        </p:txBody>
      </p:sp>
      <p:sp>
        <p:nvSpPr>
          <p:cNvPr id="3" name="Text Placeholder 2">
            <a:extLst>
              <a:ext uri="{FF2B5EF4-FFF2-40B4-BE49-F238E27FC236}">
                <a16:creationId xmlns:a16="http://schemas.microsoft.com/office/drawing/2014/main" id="{4418F0C5-7F6C-D573-3E64-26DCB1697452}"/>
              </a:ext>
            </a:extLst>
          </p:cNvPr>
          <p:cNvSpPr>
            <a:spLocks noGrp="1"/>
          </p:cNvSpPr>
          <p:nvPr>
            <p:ph type="body" sz="quarter" idx="16"/>
          </p:nvPr>
        </p:nvSpPr>
        <p:spPr/>
        <p:txBody>
          <a:bodyPr/>
          <a:lstStyle/>
          <a:p>
            <a:pPr marL="1428750" lvl="2" indent="-285750">
              <a:lnSpc>
                <a:spcPct val="100000"/>
              </a:lnSpc>
            </a:pPr>
            <a:r>
              <a:rPr lang="en-US" dirty="0">
                <a:solidFill>
                  <a:schemeClr val="tx2"/>
                </a:solidFill>
              </a:rPr>
              <a:t>Adverse occurrences between initiation of donation procedure and 30 days post completion should be reported. </a:t>
            </a:r>
            <a:r>
              <a:rPr lang="en-US" dirty="0">
                <a:solidFill>
                  <a:srgbClr val="00B0F0"/>
                </a:solidFill>
              </a:rPr>
              <a:t> (Longer timeframe than tissue)</a:t>
            </a:r>
          </a:p>
          <a:p>
            <a:pPr lvl="2" indent="0">
              <a:lnSpc>
                <a:spcPct val="100000"/>
              </a:lnSpc>
              <a:buNone/>
            </a:pPr>
            <a:endParaRPr lang="en-US" dirty="0">
              <a:solidFill>
                <a:srgbClr val="00B0F0"/>
              </a:solidFill>
            </a:endParaRPr>
          </a:p>
          <a:p>
            <a:pPr marL="1428750" lvl="2" indent="-285750">
              <a:lnSpc>
                <a:spcPct val="100000"/>
              </a:lnSpc>
            </a:pPr>
            <a:r>
              <a:rPr lang="en-US" dirty="0">
                <a:solidFill>
                  <a:schemeClr val="tx2"/>
                </a:solidFill>
              </a:rPr>
              <a:t>Reporting of hospitalization-related occurrences that result from common donation-associated incidents, e.g., nausea, vomiting, pain, headache, may be excessive because the distinction between adverse occurrences and hospital-related incidents is highly dependent on many factors.  </a:t>
            </a:r>
            <a:r>
              <a:rPr lang="en-US" dirty="0">
                <a:solidFill>
                  <a:srgbClr val="00B0F0"/>
                </a:solidFill>
              </a:rPr>
              <a:t>(Not an issue with tissue or medically assisted reproduction) </a:t>
            </a:r>
          </a:p>
          <a:p>
            <a:pPr marL="1428750" lvl="2" indent="-285750">
              <a:lnSpc>
                <a:spcPct val="100000"/>
              </a:lnSpc>
            </a:pPr>
            <a:endParaRPr lang="en-US" dirty="0">
              <a:solidFill>
                <a:schemeClr val="tx2"/>
              </a:solidFill>
            </a:endParaRPr>
          </a:p>
          <a:p>
            <a:pPr marL="1428750" lvl="2" indent="-285750">
              <a:lnSpc>
                <a:spcPct val="100000"/>
              </a:lnSpc>
            </a:pPr>
            <a:r>
              <a:rPr lang="en-US" dirty="0">
                <a:solidFill>
                  <a:schemeClr val="tx2"/>
                </a:solidFill>
              </a:rPr>
              <a:t>Long-term follow-up of donors annually or biannually for at least 10 years. </a:t>
            </a:r>
            <a:r>
              <a:rPr lang="en-US" dirty="0">
                <a:solidFill>
                  <a:srgbClr val="00B0F0"/>
                </a:solidFill>
              </a:rPr>
              <a:t>(Shorter than organ donation (lifespan))</a:t>
            </a:r>
            <a:endParaRPr lang="en-US" dirty="0">
              <a:solidFill>
                <a:schemeClr val="tx2"/>
              </a:solidFill>
            </a:endParaRPr>
          </a:p>
          <a:p>
            <a:pPr marL="1428750" lvl="2" indent="-285750">
              <a:lnSpc>
                <a:spcPct val="100000"/>
              </a:lnSpc>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p:txBody>
      </p:sp>
      <p:sp>
        <p:nvSpPr>
          <p:cNvPr id="4" name="Text Placeholder 3">
            <a:extLst>
              <a:ext uri="{FF2B5EF4-FFF2-40B4-BE49-F238E27FC236}">
                <a16:creationId xmlns:a16="http://schemas.microsoft.com/office/drawing/2014/main" id="{01DF02BC-E444-EEFE-EC7E-D54F6063131F}"/>
              </a:ext>
            </a:extLst>
          </p:cNvPr>
          <p:cNvSpPr>
            <a:spLocks noGrp="1"/>
          </p:cNvSpPr>
          <p:nvPr>
            <p:ph type="body" sz="quarter" idx="17"/>
          </p:nvPr>
        </p:nvSpPr>
        <p:spPr/>
        <p:txBody>
          <a:bodyPr/>
          <a:lstStyle/>
          <a:p>
            <a:r>
              <a:rPr lang="en-US" dirty="0">
                <a:solidFill>
                  <a:schemeClr val="tx1"/>
                </a:solidFill>
              </a:rPr>
              <a:t>Differences in Reporting &amp; Follow-Up Recommendations for Donors</a:t>
            </a:r>
          </a:p>
        </p:txBody>
      </p:sp>
      <p:sp>
        <p:nvSpPr>
          <p:cNvPr id="5" name="TextBox 4">
            <a:extLst>
              <a:ext uri="{FF2B5EF4-FFF2-40B4-BE49-F238E27FC236}">
                <a16:creationId xmlns:a16="http://schemas.microsoft.com/office/drawing/2014/main" id="{EADA395E-EED2-3D5A-A5BC-B12DA6C2E20E}"/>
              </a:ext>
            </a:extLst>
          </p:cNvPr>
          <p:cNvSpPr txBox="1"/>
          <p:nvPr/>
        </p:nvSpPr>
        <p:spPr>
          <a:xfrm>
            <a:off x="6550370" y="5710542"/>
            <a:ext cx="5715202" cy="707886"/>
          </a:xfrm>
          <a:prstGeom prst="rect">
            <a:avLst/>
          </a:prstGeom>
          <a:noFill/>
        </p:spPr>
        <p:txBody>
          <a:bodyPr wrap="square" rtlCol="0">
            <a:spAutoFit/>
          </a:bodyPr>
          <a:lstStyle/>
          <a:p>
            <a:pPr>
              <a:lnSpc>
                <a:spcPct val="100000"/>
              </a:lnSpc>
            </a:pPr>
            <a:r>
              <a:rPr lang="en-US" sz="1000" dirty="0">
                <a:solidFill>
                  <a:schemeClr val="tx1"/>
                </a:solidFill>
                <a:effectLst/>
              </a:rPr>
              <a:t>*Centro Nazionale </a:t>
            </a:r>
            <a:r>
              <a:rPr lang="en-US" sz="1000" dirty="0" err="1">
                <a:solidFill>
                  <a:schemeClr val="tx1"/>
                </a:solidFill>
                <a:effectLst/>
              </a:rPr>
              <a:t>Trapianti</a:t>
            </a:r>
            <a:r>
              <a:rPr lang="en-US" sz="1000" dirty="0"/>
              <a:t>, </a:t>
            </a:r>
            <a:r>
              <a:rPr lang="en-US" sz="1000" dirty="0">
                <a:solidFill>
                  <a:schemeClr val="tx1"/>
                </a:solidFill>
                <a:effectLst/>
              </a:rPr>
              <a:t>Italian National Transplant Centre. (Edition December 22</a:t>
            </a:r>
            <a:r>
              <a:rPr lang="en-US" sz="1000" baseline="30000" dirty="0">
                <a:solidFill>
                  <a:schemeClr val="tx1"/>
                </a:solidFill>
                <a:effectLst/>
              </a:rPr>
              <a:t>nd</a:t>
            </a:r>
            <a:r>
              <a:rPr lang="en-US" sz="1000" dirty="0">
                <a:solidFill>
                  <a:schemeClr val="tx1"/>
                </a:solidFill>
                <a:effectLst/>
              </a:rPr>
              <a:t> 2017). Notify Library The Global Vigilance and Surveillance Database for Medical Products of Human Origin.  Transplantation, Transfusion and Assisted Reproduction, 36-56. Retrieved from  </a:t>
            </a:r>
            <a:r>
              <a:rPr lang="en-US" sz="1000" dirty="0">
                <a:solidFill>
                  <a:srgbClr val="0070C0"/>
                </a:solidFill>
                <a:effectLst/>
                <a:hlinkClick r:id="rId2">
                  <a:extLst>
                    <a:ext uri="{A12FA001-AC4F-418D-AE19-62706E023703}">
                      <ahyp:hlinkClr xmlns:ahyp="http://schemas.microsoft.com/office/drawing/2018/hyperlinkcolor" val="tx"/>
                    </a:ext>
                  </a:extLst>
                </a:hlinkClick>
              </a:rPr>
              <a:t>https://www.notifylibrary.org/content/booklet-2018</a:t>
            </a:r>
            <a:endParaRPr lang="en-US" sz="1000" dirty="0">
              <a:solidFill>
                <a:srgbClr val="0070C0"/>
              </a:solidFill>
              <a:effectLst/>
            </a:endParaRPr>
          </a:p>
        </p:txBody>
      </p:sp>
    </p:spTree>
    <p:extLst>
      <p:ext uri="{BB962C8B-B14F-4D97-AF65-F5344CB8AC3E}">
        <p14:creationId xmlns:p14="http://schemas.microsoft.com/office/powerpoint/2010/main" val="135767702"/>
      </p:ext>
    </p:extLst>
  </p:cSld>
  <p:clrMapOvr>
    <a:masterClrMapping/>
  </p:clrMapOvr>
</p:sld>
</file>

<file path=ppt/theme/theme1.xml><?xml version="1.0" encoding="utf-8"?>
<a:theme xmlns:a="http://schemas.openxmlformats.org/drawingml/2006/main" name="Custom Design">
  <a:themeElements>
    <a:clrScheme name="Forum 30 Theme">
      <a:dk1>
        <a:srgbClr val="595959"/>
      </a:dk1>
      <a:lt1>
        <a:srgbClr val="FFFFFF"/>
      </a:lt1>
      <a:dk2>
        <a:srgbClr val="425B76"/>
      </a:dk2>
      <a:lt2>
        <a:srgbClr val="E8E8E8"/>
      </a:lt2>
      <a:accent1>
        <a:srgbClr val="425B76"/>
      </a:accent1>
      <a:accent2>
        <a:srgbClr val="FAA61A"/>
      </a:accent2>
      <a:accent3>
        <a:srgbClr val="D8D8D8"/>
      </a:accent3>
      <a:accent4>
        <a:srgbClr val="FFFFFF"/>
      </a:accent4>
      <a:accent5>
        <a:srgbClr val="FFFFFF"/>
      </a:accent5>
      <a:accent6>
        <a:srgbClr val="FFFFFF"/>
      </a:accent6>
      <a:hlink>
        <a:srgbClr val="FAA61A"/>
      </a:hlink>
      <a:folHlink>
        <a:srgbClr val="E5900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0c76a06a-cd16-427e-91a1-cd5451a0a4bd">
      <UserInfo>
        <DisplayName>SharingLinks.70c60efe-c505-471c-83a3-d1e46d627821.OrganizationView.b73ecb0b-61fc-4278-aaaa-6f01623ae636</DisplayName>
        <AccountId>251</AccountId>
        <AccountType/>
      </UserInfo>
      <UserInfo>
        <DisplayName>Eoin McGrath</DisplayName>
        <AccountId>35</AccountId>
        <AccountType/>
      </UserInfo>
      <UserInfo>
        <DisplayName>Robert Eich</DisplayName>
        <AccountId>337</AccountId>
        <AccountType/>
      </UserInfo>
      <UserInfo>
        <DisplayName>Beatriz Perez</DisplayName>
        <AccountId>28</AccountId>
        <AccountType/>
      </UserInfo>
      <UserInfo>
        <DisplayName>Wendy Becerra</DisplayName>
        <AccountId>37</AccountId>
        <AccountType/>
      </UserInfo>
    </SharedWithUsers>
    <lcf76f155ced4ddcb4097134ff3c332f xmlns="08e3d5ac-ca22-4e28-9f1e-d2fd086a49d3">
      <Terms xmlns="http://schemas.microsoft.com/office/infopath/2007/PartnerControls"/>
    </lcf76f155ced4ddcb4097134ff3c332f>
    <TaxCatchAll xmlns="0c76a06a-cd16-427e-91a1-cd5451a0a4bd" xsi:nil="true"/>
    <MediaLengthInSeconds xmlns="08e3d5ac-ca22-4e28-9f1e-d2fd086a49d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06AF7C6DDDA8A4FAC9C12D744BD9A49" ma:contentTypeVersion="15" ma:contentTypeDescription="Create a new document." ma:contentTypeScope="" ma:versionID="0c3b8b9268f3bbe46e7df436748fb7aa">
  <xsd:schema xmlns:xsd="http://www.w3.org/2001/XMLSchema" xmlns:xs="http://www.w3.org/2001/XMLSchema" xmlns:p="http://schemas.microsoft.com/office/2006/metadata/properties" xmlns:ns2="0c76a06a-cd16-427e-91a1-cd5451a0a4bd" xmlns:ns3="08e3d5ac-ca22-4e28-9f1e-d2fd086a49d3" targetNamespace="http://schemas.microsoft.com/office/2006/metadata/properties" ma:root="true" ma:fieldsID="e83fe8c07e5ccd3532482a5a894fe3e4" ns2:_="" ns3:_="">
    <xsd:import namespace="0c76a06a-cd16-427e-91a1-cd5451a0a4bd"/>
    <xsd:import namespace="08e3d5ac-ca22-4e28-9f1e-d2fd086a49d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6a06a-cd16-427e-91a1-cd5451a0a4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5b8631-821b-43fa-8e02-b25f38415ba2}" ma:internalName="TaxCatchAll" ma:showField="CatchAllData" ma:web="0c76a06a-cd16-427e-91a1-cd5451a0a4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e3d5ac-ca22-4e28-9f1e-d2fd086a49d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0b10b-f899-45ff-8635-b8f7b60ab2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7E3907B-B0AD-4A7D-9C9A-5E1F61EB995A}">
  <ds:schemaRefs>
    <ds:schemaRef ds:uri="http://purl.org/dc/elements/1.1/"/>
    <ds:schemaRef ds:uri="http://purl.org/dc/dcmitype/"/>
    <ds:schemaRef ds:uri="http://schemas.microsoft.com/office/infopath/2007/PartnerControls"/>
    <ds:schemaRef ds:uri="0c76a06a-cd16-427e-91a1-cd5451a0a4bd"/>
    <ds:schemaRef ds:uri="http://purl.org/dc/terms/"/>
    <ds:schemaRef ds:uri="http://schemas.microsoft.com/office/2006/documentManagement/types"/>
    <ds:schemaRef ds:uri="http://schemas.microsoft.com/office/2006/metadata/properties"/>
    <ds:schemaRef ds:uri="http://schemas.openxmlformats.org/package/2006/metadata/core-properties"/>
    <ds:schemaRef ds:uri="08e3d5ac-ca22-4e28-9f1e-d2fd086a49d3"/>
    <ds:schemaRef ds:uri="http://www.w3.org/XML/1998/namespace"/>
  </ds:schemaRefs>
</ds:datastoreItem>
</file>

<file path=customXml/itemProps2.xml><?xml version="1.0" encoding="utf-8"?>
<ds:datastoreItem xmlns:ds="http://schemas.openxmlformats.org/officeDocument/2006/customXml" ds:itemID="{8D6D922C-74E6-408C-8DC5-7E2C56C7CF4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c76a06a-cd16-427e-91a1-cd5451a0a4bd"/>
    <ds:schemaRef ds:uri="08e3d5ac-ca22-4e28-9f1e-d2fd086a49d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6871B58-B11B-4962-9400-11C829502A7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5311</TotalTime>
  <Words>1444</Words>
  <Application>Microsoft Office PowerPoint</Application>
  <PresentationFormat>Widescreen</PresentationFormat>
  <Paragraphs>121</Paragraphs>
  <Slides>14</Slides>
  <Notes>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Roboto-Regular</vt:lpstr>
      <vt:lpstr>Verdana</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Alex Rabe</dc:creator>
  <cp:lastModifiedBy>Scott Olson</cp:lastModifiedBy>
  <cp:revision>43</cp:revision>
  <dcterms:created xsi:type="dcterms:W3CDTF">2019-10-16T18:24:22Z</dcterms:created>
  <dcterms:modified xsi:type="dcterms:W3CDTF">2024-11-13T16:45:48Z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0x010100606AF7C6DDDA8A4FAC9C12D744BD9A49</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lpwstr/>
  </property>
  <property fmtid="{D5CDD505-2E9C-101B-9397-08002B2CF9AE}" pid="9" name="MediaServiceImageTags">
    <vt:lpwstr/>
  </property>
</Properties>
</file>