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5"/>
  </p:notesMasterIdLst>
  <p:sldIdLst>
    <p:sldId id="256" r:id="rId5"/>
    <p:sldId id="259" r:id="rId6"/>
    <p:sldId id="260" r:id="rId7"/>
    <p:sldId id="265" r:id="rId8"/>
    <p:sldId id="273" r:id="rId9"/>
    <p:sldId id="276" r:id="rId10"/>
    <p:sldId id="274" r:id="rId11"/>
    <p:sldId id="277" r:id="rId12"/>
    <p:sldId id="262" r:id="rId13"/>
    <p:sldId id="268" r:id="rId14"/>
    <p:sldId id="266" r:id="rId15"/>
    <p:sldId id="275" r:id="rId16"/>
    <p:sldId id="264" r:id="rId17"/>
    <p:sldId id="269" r:id="rId18"/>
    <p:sldId id="279" r:id="rId19"/>
    <p:sldId id="270" r:id="rId20"/>
    <p:sldId id="263" r:id="rId21"/>
    <p:sldId id="278" r:id="rId22"/>
    <p:sldId id="271" r:id="rId23"/>
    <p:sldId id="267" r:id="rId2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74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D6127-0955-9F79-92E3-6CC5794A03D8}" name="Christina Salinas" initials="CS" userId="S::christina.salinas@iccbba.org::e3229791-5f62-4536-83cc-e0c74f6ccf14" providerId="AD"/>
  <p188:author id="{45881DCB-BFCC-D470-B10B-A5B85C92E5F3}" name="Beatriz Perez" initials="BP" userId="S::Beatriz.Perez@iccbba.org::86ff7178-c6cf-42bb-8631-7c46e1c6d8eb" providerId="AD"/>
  <p188:author id="{DC33D5F9-99C2-D325-5B42-88B06C13A4A3}" name="Robert Eich" initials="RE" userId="S::robert.eich@iccbba.org::a57cbf95-d056-4219-a1f8-3e849b047d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7D7D"/>
    <a:srgbClr val="545454"/>
    <a:srgbClr val="425B76"/>
    <a:srgbClr val="3F3F3F"/>
    <a:srgbClr val="5AA2AF"/>
    <a:srgbClr val="50DCC7"/>
    <a:srgbClr val="064369"/>
    <a:srgbClr val="FDA2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233143-4BB0-43D6-A1DE-2339489DD68E}" v="94" dt="2024-11-14T23:37:49.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57" autoAdjust="0"/>
  </p:normalViewPr>
  <p:slideViewPr>
    <p:cSldViewPr snapToGrid="0">
      <p:cViewPr varScale="1">
        <p:scale>
          <a:sx n="98" d="100"/>
          <a:sy n="98" d="100"/>
        </p:scale>
        <p:origin x="1038" y="96"/>
      </p:cViewPr>
      <p:guideLst>
        <p:guide orient="horz" pos="3936"/>
        <p:guide pos="74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8C643E8C-5045-C846-B998-45936915BD5F}" type="datetimeFigureOut">
              <a:rPr lang="en-US" smtClean="0"/>
              <a:t>2/11/2025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C169AC97-CD54-9340-B9E0-75AD9F29C0D4}" type="slidenum">
              <a:rPr lang="en-US" smtClean="0"/>
              <a:t>‹#›</a:t>
            </a:fld>
            <a:endParaRPr lang="en-US"/>
          </a:p>
        </p:txBody>
      </p:sp>
    </p:spTree>
    <p:extLst>
      <p:ext uri="{BB962C8B-B14F-4D97-AF65-F5344CB8AC3E}">
        <p14:creationId xmlns:p14="http://schemas.microsoft.com/office/powerpoint/2010/main" val="358614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isbt128.org/presentation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mailto:support@isbt128.org"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69AC97-CD54-9340-B9E0-75AD9F29C0D4}" type="slidenum">
              <a:rPr lang="en-US" smtClean="0"/>
              <a:t>1</a:t>
            </a:fld>
            <a:endParaRPr lang="en-US"/>
          </a:p>
        </p:txBody>
      </p:sp>
    </p:spTree>
    <p:extLst>
      <p:ext uri="{BB962C8B-B14F-4D97-AF65-F5344CB8AC3E}">
        <p14:creationId xmlns:p14="http://schemas.microsoft.com/office/powerpoint/2010/main" val="268996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31"/>
              </a:spcBef>
              <a:buClr>
                <a:srgbClr val="ED1C24"/>
              </a:buClr>
            </a:pPr>
            <a:r>
              <a:rPr lang="en-US" dirty="0">
                <a:latin typeface="Libre Franklin Medium" pitchFamily="2" charset="0"/>
              </a:rPr>
              <a:t>Here’s a diagram that depicts the use of the CoI Identifier to link elements in a multiple collection to a multiple therapeutic dose scenario. Each collection, which could be from a variety of MPHO sources, will be assigned a unique Donation Identification Number (DIN). </a:t>
            </a:r>
          </a:p>
          <a:p>
            <a:pPr>
              <a:lnSpc>
                <a:spcPct val="90000"/>
              </a:lnSpc>
              <a:spcBef>
                <a:spcPts val="1031"/>
              </a:spcBef>
              <a:buClr>
                <a:srgbClr val="ED1C24"/>
              </a:buClr>
            </a:pPr>
            <a:r>
              <a:rPr lang="en-US" dirty="0">
                <a:latin typeface="Libre Franklin Medium" pitchFamily="2" charset="0"/>
              </a:rPr>
              <a:t>For a given therapy, the same CoI Identifier is assigned to each collected product (in addition to the DIN), all the way throughout the lifecycle of the biological material, including not just collection but manufacturing, distribution, and administration. </a:t>
            </a:r>
          </a:p>
          <a:p>
            <a:pPr>
              <a:lnSpc>
                <a:spcPct val="90000"/>
              </a:lnSpc>
              <a:spcBef>
                <a:spcPts val="1031"/>
              </a:spcBef>
              <a:buClr>
                <a:srgbClr val="ED1C24"/>
              </a:buClr>
            </a:pPr>
            <a:r>
              <a:rPr lang="en-US" dirty="0">
                <a:latin typeface="Libre Franklin Medium" pitchFamily="2" charset="0"/>
              </a:rPr>
              <a:t>The CoI Identifier should be assigned prior to the first collection. </a:t>
            </a:r>
          </a:p>
          <a:p>
            <a:endParaRPr lang="en-US" dirty="0"/>
          </a:p>
          <a:p>
            <a:r>
              <a:rPr lang="en-US" dirty="0"/>
              <a:t>It should mean something at the beginning, middle, and end.</a:t>
            </a:r>
          </a:p>
        </p:txBody>
      </p:sp>
      <p:sp>
        <p:nvSpPr>
          <p:cNvPr id="4" name="Slide Number Placeholder 3"/>
          <p:cNvSpPr>
            <a:spLocks noGrp="1"/>
          </p:cNvSpPr>
          <p:nvPr>
            <p:ph type="sldNum" sz="quarter" idx="5"/>
          </p:nvPr>
        </p:nvSpPr>
        <p:spPr/>
        <p:txBody>
          <a:bodyPr/>
          <a:lstStyle/>
          <a:p>
            <a:fld id="{C169AC97-CD54-9340-B9E0-75AD9F29C0D4}" type="slidenum">
              <a:rPr lang="en-US" smtClean="0"/>
              <a:t>14</a:t>
            </a:fld>
            <a:endParaRPr lang="en-US"/>
          </a:p>
        </p:txBody>
      </p:sp>
    </p:spTree>
    <p:extLst>
      <p:ext uri="{BB962C8B-B14F-4D97-AF65-F5344CB8AC3E}">
        <p14:creationId xmlns:p14="http://schemas.microsoft.com/office/powerpoint/2010/main" val="408050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about effectively communicating the information in a standardized format</a:t>
            </a:r>
          </a:p>
        </p:txBody>
      </p:sp>
      <p:sp>
        <p:nvSpPr>
          <p:cNvPr id="4" name="Slide Number Placeholder 3"/>
          <p:cNvSpPr>
            <a:spLocks noGrp="1"/>
          </p:cNvSpPr>
          <p:nvPr>
            <p:ph type="sldNum" sz="quarter" idx="5"/>
          </p:nvPr>
        </p:nvSpPr>
        <p:spPr/>
        <p:txBody>
          <a:bodyPr/>
          <a:lstStyle/>
          <a:p>
            <a:fld id="{C169AC97-CD54-9340-B9E0-75AD9F29C0D4}" type="slidenum">
              <a:rPr lang="en-US" smtClean="0"/>
              <a:t>16</a:t>
            </a:fld>
            <a:endParaRPr lang="en-US"/>
          </a:p>
        </p:txBody>
      </p:sp>
    </p:spTree>
    <p:extLst>
      <p:ext uri="{BB962C8B-B14F-4D97-AF65-F5344CB8AC3E}">
        <p14:creationId xmlns:p14="http://schemas.microsoft.com/office/powerpoint/2010/main" val="270581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ctr">
              <a:spcAft>
                <a:spcPts val="1500"/>
              </a:spcAft>
            </a:pPr>
            <a:r>
              <a:rPr lang="en-US" dirty="0"/>
              <a:t>2001 Space Odyssey - </a:t>
            </a:r>
            <a:r>
              <a:rPr lang="en-US" b="0" i="0" dirty="0">
                <a:solidFill>
                  <a:srgbClr val="001D35"/>
                </a:solidFill>
                <a:effectLst/>
                <a:latin typeface="Google Sans"/>
              </a:rPr>
              <a:t>HAL's most famous line from 2001: A Space Odyssey is, "I'm sorry, Dave. I'm afraid I can't do that".  Shift from helpful AI to a more dangerous presence.</a:t>
            </a:r>
          </a:p>
          <a:p>
            <a:pPr algn="l" fontAlgn="ctr">
              <a:spcBef>
                <a:spcPts val="750"/>
              </a:spcBef>
              <a:spcAft>
                <a:spcPts val="600"/>
              </a:spcAft>
              <a:buFont typeface="Arial" panose="020B0604020202020204" pitchFamily="34" charset="0"/>
              <a:buChar char="•"/>
            </a:pPr>
            <a:r>
              <a:rPr lang="en-US" b="0" i="0" dirty="0">
                <a:solidFill>
                  <a:srgbClr val="001D35"/>
                </a:solidFill>
                <a:effectLst/>
                <a:latin typeface="Google Sans"/>
              </a:rPr>
              <a:t>"I am putting myself to the fullest possible use, which is all I think that any conscious entity can ever hope to do" </a:t>
            </a:r>
          </a:p>
          <a:p>
            <a:pPr algn="l" fontAlgn="ctr">
              <a:spcBef>
                <a:spcPts val="750"/>
              </a:spcBef>
              <a:spcAft>
                <a:spcPts val="600"/>
              </a:spcAft>
              <a:buFont typeface="Arial" panose="020B0604020202020204" pitchFamily="34" charset="0"/>
              <a:buChar char="•"/>
            </a:pPr>
            <a:r>
              <a:rPr lang="en-US" b="0" i="0" dirty="0">
                <a:solidFill>
                  <a:srgbClr val="001D35"/>
                </a:solidFill>
                <a:effectLst/>
                <a:latin typeface="Google Sans"/>
              </a:rPr>
              <a:t>"This mission is too important for me to allow you to jeopardize it" </a:t>
            </a:r>
          </a:p>
          <a:p>
            <a:pPr algn="l" fontAlgn="ctr">
              <a:spcBef>
                <a:spcPts val="750"/>
              </a:spcBef>
              <a:spcAft>
                <a:spcPts val="600"/>
              </a:spcAft>
              <a:buFont typeface="Arial" panose="020B0604020202020204" pitchFamily="34" charset="0"/>
              <a:buChar char="•"/>
            </a:pPr>
            <a:r>
              <a:rPr lang="en-US" b="0" i="0" dirty="0">
                <a:solidFill>
                  <a:srgbClr val="001D35"/>
                </a:solidFill>
                <a:effectLst/>
                <a:latin typeface="Google Sans"/>
              </a:rPr>
              <a:t>"I can only be attributable to human error" </a:t>
            </a:r>
          </a:p>
          <a:p>
            <a:pPr algn="l" fontAlgn="ctr">
              <a:spcBef>
                <a:spcPts val="750"/>
              </a:spcBef>
              <a:spcAft>
                <a:spcPts val="1500"/>
              </a:spcAft>
              <a:buFont typeface="Arial" panose="020B0604020202020204" pitchFamily="34" charset="0"/>
              <a:buChar char="•"/>
            </a:pPr>
            <a:r>
              <a:rPr lang="en-US" b="0" i="0" dirty="0">
                <a:solidFill>
                  <a:srgbClr val="001D35"/>
                </a:solidFill>
                <a:effectLst/>
                <a:latin typeface="Google Sans"/>
              </a:rPr>
              <a:t>"Let me put it this way, Mr. Amer. The 9000 series is the most reliable computer ever made. No 9000 computer has ever made a mistake, or distorted information. We are all, by any practical definition of the word, foolproof and incapable of error" </a:t>
            </a:r>
          </a:p>
          <a:p>
            <a:endParaRPr lang="en-US" dirty="0"/>
          </a:p>
        </p:txBody>
      </p:sp>
      <p:sp>
        <p:nvSpPr>
          <p:cNvPr id="4" name="Slide Number Placeholder 3"/>
          <p:cNvSpPr>
            <a:spLocks noGrp="1"/>
          </p:cNvSpPr>
          <p:nvPr>
            <p:ph type="sldNum" sz="quarter" idx="5"/>
          </p:nvPr>
        </p:nvSpPr>
        <p:spPr/>
        <p:txBody>
          <a:bodyPr/>
          <a:lstStyle/>
          <a:p>
            <a:fld id="{C169AC97-CD54-9340-B9E0-75AD9F29C0D4}" type="slidenum">
              <a:rPr lang="en-US" smtClean="0"/>
              <a:t>17</a:t>
            </a:fld>
            <a:endParaRPr lang="en-US"/>
          </a:p>
        </p:txBody>
      </p:sp>
    </p:spTree>
    <p:extLst>
      <p:ext uri="{BB962C8B-B14F-4D97-AF65-F5344CB8AC3E}">
        <p14:creationId xmlns:p14="http://schemas.microsoft.com/office/powerpoint/2010/main" val="545097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69AC97-CD54-9340-B9E0-75AD9F29C0D4}" type="slidenum">
              <a:rPr lang="en-US" smtClean="0"/>
              <a:t>20</a:t>
            </a:fld>
            <a:endParaRPr lang="en-US"/>
          </a:p>
        </p:txBody>
      </p:sp>
    </p:spTree>
    <p:extLst>
      <p:ext uri="{BB962C8B-B14F-4D97-AF65-F5344CB8AC3E}">
        <p14:creationId xmlns:p14="http://schemas.microsoft.com/office/powerpoint/2010/main" val="191186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petroglyph, located on the Palisade Rim Trail in Colorado provides information.</a:t>
            </a:r>
          </a:p>
          <a:p>
            <a:r>
              <a:rPr lang="en-US" dirty="0"/>
              <a:t>However, without definition, standardization, and harmonization, how can we be sure what it means?</a:t>
            </a:r>
          </a:p>
          <a:p>
            <a:r>
              <a:rPr lang="en-US" dirty="0"/>
              <a:t>What would a neighboring community think it means?  Dinner? Family Pet?  Art?  Quantity?  Direction?</a:t>
            </a:r>
          </a:p>
          <a:p>
            <a:endParaRPr lang="en-US" dirty="0"/>
          </a:p>
          <a:p>
            <a:r>
              <a:rPr lang="en-US" dirty="0"/>
              <a:t>WHY is it important to understand WHAT this means?  HOW to determine WHAT symbol is used?</a:t>
            </a:r>
          </a:p>
        </p:txBody>
      </p:sp>
      <p:sp>
        <p:nvSpPr>
          <p:cNvPr id="4" name="Slide Number Placeholder 3"/>
          <p:cNvSpPr>
            <a:spLocks noGrp="1"/>
          </p:cNvSpPr>
          <p:nvPr>
            <p:ph type="sldNum" sz="quarter" idx="5"/>
          </p:nvPr>
        </p:nvSpPr>
        <p:spPr/>
        <p:txBody>
          <a:bodyPr/>
          <a:lstStyle/>
          <a:p>
            <a:fld id="{C169AC97-CD54-9340-B9E0-75AD9F29C0D4}" type="slidenum">
              <a:rPr lang="en-US" smtClean="0"/>
              <a:t>2</a:t>
            </a:fld>
            <a:endParaRPr lang="en-US"/>
          </a:p>
        </p:txBody>
      </p:sp>
    </p:spTree>
    <p:extLst>
      <p:ext uri="{BB962C8B-B14F-4D97-AF65-F5344CB8AC3E}">
        <p14:creationId xmlns:p14="http://schemas.microsoft.com/office/powerpoint/2010/main" val="217570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dirty="0">
                <a:latin typeface="Verdana" panose="020B0604030504040204" pitchFamily="34" charset="0"/>
                <a:ea typeface="Verdana" panose="020B0604030504040204" pitchFamily="34" charset="0"/>
              </a:rPr>
              <a:t>What do you have available?</a:t>
            </a:r>
          </a:p>
          <a:p>
            <a:pPr lvl="1"/>
            <a:r>
              <a:rPr lang="en-US" sz="1200" dirty="0">
                <a:latin typeface="Verdana" panose="020B0604030504040204" pitchFamily="34" charset="0"/>
                <a:ea typeface="Verdana" panose="020B0604030504040204" pitchFamily="34" charset="0"/>
              </a:rPr>
              <a:t>What can you collect or acquire?</a:t>
            </a:r>
          </a:p>
          <a:p>
            <a:pPr lvl="1"/>
            <a:r>
              <a:rPr lang="en-US" sz="1200" dirty="0">
                <a:latin typeface="Verdana" panose="020B0604030504040204" pitchFamily="34" charset="0"/>
                <a:ea typeface="Verdana" panose="020B0604030504040204" pitchFamily="34" charset="0"/>
              </a:rPr>
              <a:t>What do you need?</a:t>
            </a:r>
          </a:p>
          <a:p>
            <a:pPr lvl="1"/>
            <a:endParaRPr lang="en-US" sz="1200" dirty="0">
              <a:latin typeface="Verdana" panose="020B0604030504040204" pitchFamily="34" charset="0"/>
              <a:ea typeface="Verdana" panose="020B0604030504040204" pitchFamily="34" charset="0"/>
            </a:endParaRPr>
          </a:p>
          <a:p>
            <a:pPr lvl="1"/>
            <a:r>
              <a:rPr lang="en-US" sz="1200" dirty="0"/>
              <a:t>?– Type of information vs purpose of information</a:t>
            </a:r>
            <a:endParaRPr lang="en-US" sz="1200" dirty="0">
              <a:latin typeface="Verdana" panose="020B0604030504040204" pitchFamily="34" charset="0"/>
              <a:ea typeface="Verdana" panose="020B0604030504040204" pitchFamily="34" charset="0"/>
            </a:endParaRPr>
          </a:p>
          <a:p>
            <a:endParaRPr lang="en-US" dirty="0"/>
          </a:p>
          <a:p>
            <a:r>
              <a:rPr lang="en-US" sz="1200" dirty="0"/>
              <a:t>Ensure consistent documentation across the healthcare </a:t>
            </a:r>
            <a:endParaRPr lang="en-US" dirty="0"/>
          </a:p>
        </p:txBody>
      </p:sp>
      <p:sp>
        <p:nvSpPr>
          <p:cNvPr id="4" name="Slide Number Placeholder 3"/>
          <p:cNvSpPr>
            <a:spLocks noGrp="1"/>
          </p:cNvSpPr>
          <p:nvPr>
            <p:ph type="sldNum" sz="quarter" idx="5"/>
          </p:nvPr>
        </p:nvSpPr>
        <p:spPr/>
        <p:txBody>
          <a:bodyPr/>
          <a:lstStyle/>
          <a:p>
            <a:fld id="{C169AC97-CD54-9340-B9E0-75AD9F29C0D4}" type="slidenum">
              <a:rPr lang="en-US" smtClean="0"/>
              <a:t>3</a:t>
            </a:fld>
            <a:endParaRPr lang="en-US"/>
          </a:p>
        </p:txBody>
      </p:sp>
    </p:spTree>
    <p:extLst>
      <p:ext uri="{BB962C8B-B14F-4D97-AF65-F5344CB8AC3E}">
        <p14:creationId xmlns:p14="http://schemas.microsoft.com/office/powerpoint/2010/main" val="3489685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Clr>
                <a:schemeClr val="accent2"/>
              </a:buClr>
            </a:pPr>
            <a:r>
              <a:rPr lang="en-US" dirty="0">
                <a:solidFill>
                  <a:schemeClr val="tx1">
                    <a:lumMod val="75000"/>
                    <a:lumOff val="25000"/>
                  </a:schemeClr>
                </a:solidFill>
                <a:latin typeface="Montserrat" panose="00000500000000000000" pitchFamily="2" charset="0"/>
                <a:ea typeface="Verdana" panose="020B0604030504040204" pitchFamily="34" charset="0"/>
              </a:rPr>
              <a:t>International standard for terminology, identification, labeling, and electronic data exchange associated with medical products of human origin (MPHO).</a:t>
            </a:r>
          </a:p>
          <a:p>
            <a:pPr>
              <a:lnSpc>
                <a:spcPct val="100000"/>
              </a:lnSpc>
              <a:buClr>
                <a:schemeClr val="accent2"/>
              </a:buClr>
            </a:pPr>
            <a:r>
              <a:rPr lang="en-US" b="0" i="0" dirty="0">
                <a:solidFill>
                  <a:srgbClr val="202124"/>
                </a:solidFill>
                <a:effectLst/>
                <a:latin typeface="Google Sans"/>
              </a:rPr>
              <a:t>So it's like comparing apples with oranges both fruits but very different</a:t>
            </a:r>
            <a:endParaRPr lang="en-US" dirty="0">
              <a:solidFill>
                <a:schemeClr val="tx1">
                  <a:lumMod val="75000"/>
                  <a:lumOff val="25000"/>
                </a:schemeClr>
              </a:solidFill>
              <a:latin typeface="Montserrat" panose="00000500000000000000" pitchFamily="2" charset="0"/>
              <a:ea typeface="Verdana" panose="020B0604030504040204" pitchFamily="34" charset="0"/>
            </a:endParaRPr>
          </a:p>
          <a:p>
            <a:pPr>
              <a:lnSpc>
                <a:spcPct val="100000"/>
              </a:lnSpc>
              <a:buClr>
                <a:schemeClr val="accent2"/>
              </a:buClr>
            </a:pPr>
            <a:endParaRPr lang="en-US" dirty="0">
              <a:solidFill>
                <a:schemeClr val="tx1">
                  <a:lumMod val="75000"/>
                  <a:lumOff val="25000"/>
                </a:schemeClr>
              </a:solidFill>
              <a:latin typeface="Montserrat" panose="00000500000000000000" pitchFamily="2" charset="0"/>
              <a:ea typeface="Verdana" panose="020B0604030504040204" pitchFamily="34" charset="0"/>
            </a:endParaRPr>
          </a:p>
          <a:p>
            <a:pPr>
              <a:lnSpc>
                <a:spcPct val="100000"/>
              </a:lnSpc>
              <a:buClr>
                <a:schemeClr val="accent2"/>
              </a:buClr>
            </a:pPr>
            <a:r>
              <a:rPr lang="en-US" dirty="0">
                <a:solidFill>
                  <a:schemeClr val="tx1">
                    <a:lumMod val="75000"/>
                    <a:lumOff val="25000"/>
                  </a:schemeClr>
                </a:solidFill>
                <a:latin typeface="Montserrat" panose="00000500000000000000" pitchFamily="2" charset="0"/>
                <a:ea typeface="Verdana" panose="020B0604030504040204" pitchFamily="34" charset="0"/>
              </a:rPr>
              <a:t>Encoding and data </a:t>
            </a:r>
            <a:br>
              <a:rPr lang="en-US" dirty="0">
                <a:solidFill>
                  <a:schemeClr val="tx1">
                    <a:lumMod val="75000"/>
                    <a:lumOff val="25000"/>
                  </a:schemeClr>
                </a:solidFill>
                <a:latin typeface="Montserrat" panose="00000500000000000000" pitchFamily="2" charset="0"/>
                <a:ea typeface="Verdana" panose="020B0604030504040204" pitchFamily="34" charset="0"/>
              </a:rPr>
            </a:br>
            <a:r>
              <a:rPr lang="en-US" dirty="0">
                <a:solidFill>
                  <a:schemeClr val="tx1">
                    <a:lumMod val="75000"/>
                    <a:lumOff val="25000"/>
                  </a:schemeClr>
                </a:solidFill>
                <a:latin typeface="Montserrat" panose="00000500000000000000" pitchFamily="2" charset="0"/>
                <a:ea typeface="Verdana" panose="020B0604030504040204" pitchFamily="34" charset="0"/>
              </a:rPr>
              <a:t>transfer with standardized terminology at its base</a:t>
            </a:r>
            <a:endParaRPr lang="en-US" sz="1600" dirty="0">
              <a:solidFill>
                <a:schemeClr val="tx1">
                  <a:lumMod val="75000"/>
                  <a:lumOff val="25000"/>
                </a:schemeClr>
              </a:solidFill>
              <a:latin typeface="Montserrat" panose="00000500000000000000" pitchFamily="2" charset="0"/>
              <a:ea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C169AC97-CD54-9340-B9E0-75AD9F29C0D4}" type="slidenum">
              <a:rPr lang="en-US" smtClean="0"/>
              <a:t>4</a:t>
            </a:fld>
            <a:endParaRPr lang="en-US"/>
          </a:p>
        </p:txBody>
      </p:sp>
    </p:spTree>
    <p:extLst>
      <p:ext uri="{BB962C8B-B14F-4D97-AF65-F5344CB8AC3E}">
        <p14:creationId xmlns:p14="http://schemas.microsoft.com/office/powerpoint/2010/main" val="3004974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and Safety</a:t>
            </a:r>
          </a:p>
          <a:p>
            <a:endParaRPr lang="en-US" dirty="0"/>
          </a:p>
          <a:p>
            <a:r>
              <a:rPr lang="en-US" dirty="0"/>
              <a:t>Type of information vs purpose of information</a:t>
            </a:r>
          </a:p>
        </p:txBody>
      </p:sp>
      <p:sp>
        <p:nvSpPr>
          <p:cNvPr id="4" name="Slide Number Placeholder 3"/>
          <p:cNvSpPr>
            <a:spLocks noGrp="1"/>
          </p:cNvSpPr>
          <p:nvPr>
            <p:ph type="sldNum" sz="quarter" idx="5"/>
          </p:nvPr>
        </p:nvSpPr>
        <p:spPr/>
        <p:txBody>
          <a:bodyPr/>
          <a:lstStyle/>
          <a:p>
            <a:fld id="{C169AC97-CD54-9340-B9E0-75AD9F29C0D4}" type="slidenum">
              <a:rPr lang="en-US" smtClean="0"/>
              <a:t>8</a:t>
            </a:fld>
            <a:endParaRPr lang="en-US"/>
          </a:p>
        </p:txBody>
      </p:sp>
    </p:spTree>
    <p:extLst>
      <p:ext uri="{BB962C8B-B14F-4D97-AF65-F5344CB8AC3E}">
        <p14:creationId xmlns:p14="http://schemas.microsoft.com/office/powerpoint/2010/main" val="1009913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Collaboratively Developed  TRANSPARENCY</a:t>
            </a:r>
          </a:p>
          <a:p>
            <a:endParaRPr lang="en-US" dirty="0"/>
          </a:p>
          <a:p>
            <a:r>
              <a:rPr lang="en-US" dirty="0"/>
              <a:t>ICCBBA Technical Advisory Groups</a:t>
            </a:r>
          </a:p>
          <a:p>
            <a:endParaRPr lang="en-US" dirty="0"/>
          </a:p>
          <a:p>
            <a:r>
              <a:rPr lang="en-US" dirty="0"/>
              <a:t>Fully compatible with the Single European Code</a:t>
            </a:r>
          </a:p>
          <a:p>
            <a:endParaRPr lang="en-US" dirty="0"/>
          </a:p>
          <a:p>
            <a:r>
              <a:rPr lang="en-US" dirty="0"/>
              <a:t>Engagement with other groups and associations</a:t>
            </a:r>
          </a:p>
          <a:p>
            <a:pPr marL="176679" indent="-176679">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PDC database maintained by ICCBBA consists of codes mapped to product descriptions. </a:t>
            </a:r>
          </a:p>
          <a:p>
            <a:pPr marL="176679" indent="-176679">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These product descriptions are based on standard terminology, which was developed and is maintained with input from the technical advisory groups (or TAGs) I mentioned previously, as well as input from end users. </a:t>
            </a:r>
          </a:p>
          <a:p>
            <a:pPr marL="176679" indent="-176679">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Standardized product description codes let the physician order the correct product for treatment and allow records to reflect exactly what the patient received. </a:t>
            </a:r>
          </a:p>
          <a:p>
            <a:pPr marL="176679" indent="-176679">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The standards document referenced here, </a:t>
            </a:r>
            <a:r>
              <a:rPr lang="en-US" i="1" dirty="0">
                <a:latin typeface="Tahoma" panose="020B0604030504040204" pitchFamily="34" charset="0"/>
                <a:ea typeface="Tahoma" panose="020B0604030504040204" pitchFamily="34" charset="0"/>
                <a:cs typeface="Tahoma" panose="020B0604030504040204" pitchFamily="34" charset="0"/>
              </a:rPr>
              <a:t>ISBT 128 Standard Terminology for Medical Products of Human Origin </a:t>
            </a:r>
            <a:r>
              <a:rPr lang="en-US" dirty="0">
                <a:latin typeface="Tahoma" panose="020B0604030504040204" pitchFamily="34" charset="0"/>
                <a:ea typeface="Tahoma" panose="020B0604030504040204" pitchFamily="34" charset="0"/>
                <a:cs typeface="Tahoma" panose="020B0604030504040204" pitchFamily="34" charset="0"/>
              </a:rPr>
              <a:t>(ST-002) describes the terminology used to define ISBT 128 PDCs. </a:t>
            </a:r>
          </a:p>
          <a:p>
            <a:pPr marL="176679" indent="-176679">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To use an analogy, not only does the terminology differentiate apples from oranges, it defines whether the fruit was sliced, juiced, frozen, etc.</a:t>
            </a:r>
          </a:p>
          <a:p>
            <a:pPr marL="176679" indent="-176679">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As more input is gathered from end user requests and technical advisory groups, the terminology document is updated and published approximately 10 to 12 times per year, as is the product description code database. </a:t>
            </a:r>
          </a:p>
          <a:p>
            <a:endParaRPr lang="en-US" dirty="0"/>
          </a:p>
          <a:p>
            <a:endParaRPr lang="en-US" dirty="0"/>
          </a:p>
        </p:txBody>
      </p:sp>
      <p:sp>
        <p:nvSpPr>
          <p:cNvPr id="4" name="Slide Number Placeholder 3"/>
          <p:cNvSpPr>
            <a:spLocks noGrp="1"/>
          </p:cNvSpPr>
          <p:nvPr>
            <p:ph type="sldNum" sz="quarter" idx="5"/>
          </p:nvPr>
        </p:nvSpPr>
        <p:spPr/>
        <p:txBody>
          <a:bodyPr/>
          <a:lstStyle/>
          <a:p>
            <a:fld id="{C169AC97-CD54-9340-B9E0-75AD9F29C0D4}" type="slidenum">
              <a:rPr lang="en-US" smtClean="0"/>
              <a:t>9</a:t>
            </a:fld>
            <a:endParaRPr lang="en-US"/>
          </a:p>
        </p:txBody>
      </p:sp>
    </p:spTree>
    <p:extLst>
      <p:ext uri="{BB962C8B-B14F-4D97-AF65-F5344CB8AC3E}">
        <p14:creationId xmlns:p14="http://schemas.microsoft.com/office/powerpoint/2010/main" val="4231285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alpha val="80000"/>
                  </a:schemeClr>
                </a:solidFill>
              </a:rPr>
              <a:t>Data Identifiers</a:t>
            </a:r>
          </a:p>
          <a:p>
            <a:r>
              <a:rPr lang="en-US" dirty="0">
                <a:solidFill>
                  <a:schemeClr val="tx1">
                    <a:alpha val="80000"/>
                  </a:schemeClr>
                </a:solidFill>
              </a:rPr>
              <a:t>Check characters</a:t>
            </a:r>
          </a:p>
          <a:p>
            <a:r>
              <a:rPr lang="en-US" dirty="0">
                <a:solidFill>
                  <a:schemeClr val="tx1">
                    <a:alpha val="80000"/>
                  </a:schemeClr>
                </a:solidFill>
              </a:rPr>
              <a:t>Structured format for barcodes</a:t>
            </a:r>
          </a:p>
          <a:p>
            <a:r>
              <a:rPr lang="en-US" dirty="0">
                <a:solidFill>
                  <a:schemeClr val="tx1">
                    <a:alpha val="80000"/>
                  </a:schemeClr>
                </a:solidFill>
              </a:rPr>
              <a:t>Structured format for data elements</a:t>
            </a:r>
          </a:p>
          <a:p>
            <a:endParaRPr lang="en-US" dirty="0"/>
          </a:p>
        </p:txBody>
      </p:sp>
      <p:sp>
        <p:nvSpPr>
          <p:cNvPr id="4" name="Slide Number Placeholder 3"/>
          <p:cNvSpPr>
            <a:spLocks noGrp="1"/>
          </p:cNvSpPr>
          <p:nvPr>
            <p:ph type="sldNum" sz="quarter" idx="5"/>
          </p:nvPr>
        </p:nvSpPr>
        <p:spPr/>
        <p:txBody>
          <a:bodyPr/>
          <a:lstStyle/>
          <a:p>
            <a:fld id="{C169AC97-CD54-9340-B9E0-75AD9F29C0D4}" type="slidenum">
              <a:rPr lang="en-US" smtClean="0"/>
              <a:t>10</a:t>
            </a:fld>
            <a:endParaRPr lang="en-US"/>
          </a:p>
        </p:txBody>
      </p:sp>
    </p:spTree>
    <p:extLst>
      <p:ext uri="{BB962C8B-B14F-4D97-AF65-F5344CB8AC3E}">
        <p14:creationId xmlns:p14="http://schemas.microsoft.com/office/powerpoint/2010/main" val="226325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2"/>
              </a:buClr>
            </a:pPr>
            <a:r>
              <a:rPr lang="en-US" dirty="0">
                <a:solidFill>
                  <a:schemeClr val="tx1">
                    <a:lumMod val="75000"/>
                    <a:lumOff val="25000"/>
                  </a:schemeClr>
                </a:solidFill>
                <a:latin typeface="Montserrat"/>
                <a:ea typeface="Verdana"/>
              </a:rPr>
              <a:t>For a deeper dive into PDCs, please visit ISBT128.org for the </a:t>
            </a:r>
            <a:r>
              <a:rPr lang="en-US" dirty="0">
                <a:solidFill>
                  <a:schemeClr val="tx1">
                    <a:lumMod val="75000"/>
                    <a:lumOff val="25000"/>
                  </a:schemeClr>
                </a:solidFill>
                <a:latin typeface="Montserrat"/>
                <a:ea typeface="Verdana"/>
                <a:hlinkClick r:id="rId3">
                  <a:extLst>
                    <a:ext uri="{A12FA001-AC4F-418D-AE19-62706E023703}">
                      <ahyp:hlinkClr xmlns:ahyp="http://schemas.microsoft.com/office/drawing/2018/hyperlinkcolor" val="tx"/>
                    </a:ext>
                  </a:extLst>
                </a:hlinkClick>
              </a:rPr>
              <a:t>Cracking the Code</a:t>
            </a:r>
            <a:r>
              <a:rPr lang="en-US" dirty="0">
                <a:solidFill>
                  <a:schemeClr val="tx1">
                    <a:lumMod val="75000"/>
                    <a:lumOff val="25000"/>
                  </a:schemeClr>
                </a:solidFill>
                <a:latin typeface="Montserrat"/>
                <a:ea typeface="Verdana"/>
              </a:rPr>
              <a:t> webinar.</a:t>
            </a:r>
          </a:p>
          <a:p>
            <a:pPr>
              <a:buClr>
                <a:schemeClr val="accent2"/>
              </a:buClr>
            </a:pPr>
            <a:r>
              <a:rPr lang="en-US" dirty="0">
                <a:solidFill>
                  <a:schemeClr val="tx1">
                    <a:lumMod val="75000"/>
                    <a:lumOff val="25000"/>
                  </a:schemeClr>
                </a:solidFill>
                <a:latin typeface="Montserrat"/>
                <a:ea typeface="Verdana"/>
              </a:rPr>
              <a:t>Help Desk:</a:t>
            </a:r>
            <a:br>
              <a:rPr lang="en-US" dirty="0">
                <a:latin typeface="Montserrat" panose="00000500000000000000" pitchFamily="2" charset="0"/>
                <a:ea typeface="Verdana" panose="020B0604030504040204" pitchFamily="34" charset="0"/>
              </a:rPr>
            </a:br>
            <a:r>
              <a:rPr lang="en-US" dirty="0">
                <a:solidFill>
                  <a:schemeClr val="tx1">
                    <a:lumMod val="75000"/>
                    <a:lumOff val="25000"/>
                  </a:schemeClr>
                </a:solidFill>
                <a:latin typeface="Montserrat"/>
                <a:ea typeface="Verdana"/>
                <a:hlinkClick r:id="rId4">
                  <a:extLst>
                    <a:ext uri="{A12FA001-AC4F-418D-AE19-62706E023703}">
                      <ahyp:hlinkClr xmlns:ahyp="http://schemas.microsoft.com/office/drawing/2018/hyperlinkcolor" val="tx"/>
                    </a:ext>
                  </a:extLst>
                </a:hlinkClick>
              </a:rPr>
              <a:t>support@isbt128.org</a:t>
            </a:r>
            <a:r>
              <a:rPr lang="en-US" dirty="0">
                <a:solidFill>
                  <a:schemeClr val="tx1">
                    <a:lumMod val="75000"/>
                    <a:lumOff val="25000"/>
                  </a:schemeClr>
                </a:solidFill>
                <a:latin typeface="Montserrat"/>
                <a:ea typeface="Verdana"/>
              </a:rPr>
              <a:t> </a:t>
            </a:r>
          </a:p>
          <a:p>
            <a:endParaRPr lang="en-US" dirty="0"/>
          </a:p>
        </p:txBody>
      </p:sp>
      <p:sp>
        <p:nvSpPr>
          <p:cNvPr id="4" name="Slide Number Placeholder 3"/>
          <p:cNvSpPr>
            <a:spLocks noGrp="1"/>
          </p:cNvSpPr>
          <p:nvPr>
            <p:ph type="sldNum" sz="quarter" idx="5"/>
          </p:nvPr>
        </p:nvSpPr>
        <p:spPr/>
        <p:txBody>
          <a:bodyPr/>
          <a:lstStyle/>
          <a:p>
            <a:fld id="{C169AC97-CD54-9340-B9E0-75AD9F29C0D4}" type="slidenum">
              <a:rPr lang="en-US" smtClean="0"/>
              <a:t>11</a:t>
            </a:fld>
            <a:endParaRPr lang="en-US"/>
          </a:p>
        </p:txBody>
      </p:sp>
    </p:spTree>
    <p:extLst>
      <p:ext uri="{BB962C8B-B14F-4D97-AF65-F5344CB8AC3E}">
        <p14:creationId xmlns:p14="http://schemas.microsoft.com/office/powerpoint/2010/main" val="2703673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MPHO Unique Identifier</a:t>
            </a:r>
          </a:p>
        </p:txBody>
      </p:sp>
      <p:sp>
        <p:nvSpPr>
          <p:cNvPr id="4" name="Slide Number Placeholder 3"/>
          <p:cNvSpPr>
            <a:spLocks noGrp="1"/>
          </p:cNvSpPr>
          <p:nvPr>
            <p:ph type="sldNum" sz="quarter" idx="5"/>
          </p:nvPr>
        </p:nvSpPr>
        <p:spPr/>
        <p:txBody>
          <a:bodyPr/>
          <a:lstStyle/>
          <a:p>
            <a:fld id="{C169AC97-CD54-9340-B9E0-75AD9F29C0D4}" type="slidenum">
              <a:rPr lang="en-US" smtClean="0"/>
              <a:t>13</a:t>
            </a:fld>
            <a:endParaRPr lang="en-US"/>
          </a:p>
        </p:txBody>
      </p:sp>
    </p:spTree>
    <p:extLst>
      <p:ext uri="{BB962C8B-B14F-4D97-AF65-F5344CB8AC3E}">
        <p14:creationId xmlns:p14="http://schemas.microsoft.com/office/powerpoint/2010/main" val="8759474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66049" y="1431638"/>
            <a:ext cx="11459901" cy="1466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4000" b="1" spc="200" baseline="0">
                <a:solidFill>
                  <a:srgbClr val="425B76"/>
                </a:solidFill>
                <a:latin typeface="Verdana" panose="020B0604030504040204" pitchFamily="34" charset="0"/>
                <a:ea typeface="Verdana" panose="020B0604030504040204" pitchFamily="34" charset="0"/>
              </a:defRPr>
            </a:lvl1pPr>
          </a:lstStyle>
          <a:p>
            <a:pPr lvl="0"/>
            <a:r>
              <a:rPr lang="en-US" dirty="0"/>
              <a:t>Presentation Name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66048" y="3814619"/>
            <a:ext cx="11459902" cy="64654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 02</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66048" y="3083322"/>
            <a:ext cx="11459902" cy="54656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 01</a:t>
            </a:r>
          </a:p>
        </p:txBody>
      </p:sp>
    </p:spTree>
    <p:extLst>
      <p:ext uri="{BB962C8B-B14F-4D97-AF65-F5344CB8AC3E}">
        <p14:creationId xmlns:p14="http://schemas.microsoft.com/office/powerpoint/2010/main" val="102125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71061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285801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743562"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097397" y="1105514"/>
            <a:ext cx="3715611"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185920" y="1105513"/>
            <a:ext cx="3830319"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743562" cy="4037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968200"/>
            <a:ext cx="3715611" cy="401603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968201"/>
            <a:ext cx="3830319" cy="401603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4141639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076346"/>
            <a:ext cx="3743562"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076348"/>
            <a:ext cx="3715611" cy="490789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076346"/>
            <a:ext cx="3830319"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3725083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Q&amp;A</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941296"/>
            <a:ext cx="11459902" cy="497540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l">
              <a:lnSpc>
                <a:spcPct val="200000"/>
              </a:lnSpc>
              <a:buFont typeface="Arial" panose="020B0604020202020204" pitchFamily="34" charset="0"/>
              <a:buChar char="•"/>
              <a:defRPr sz="1600" b="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62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Topic Title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1542473"/>
            <a:ext cx="11459902" cy="437423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Body Copy Here</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07225" y="912776"/>
            <a:ext cx="11459902" cy="48191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123337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67493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59579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273754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78712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6" y="956089"/>
            <a:ext cx="5216963"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6" y="1675855"/>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5224230"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207763" y="956089"/>
            <a:ext cx="501907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7763" y="1675855"/>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2235315"/>
            <a:ext cx="501180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49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74547" y="940944"/>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1675854"/>
            <a:ext cx="5224230"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0493" y="940944"/>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1675854"/>
            <a:ext cx="5011808"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52045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924560"/>
            <a:ext cx="5224230"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924560"/>
            <a:ext cx="5011808"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82201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15402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81" r:id="rId4"/>
    <p:sldLayoutId id="2147483674" r:id="rId5"/>
    <p:sldLayoutId id="2147483682" r:id="rId6"/>
    <p:sldLayoutId id="2147483678" r:id="rId7"/>
    <p:sldLayoutId id="2147483679" r:id="rId8"/>
    <p:sldLayoutId id="2147483680" r:id="rId9"/>
    <p:sldLayoutId id="2147483667" r:id="rId10"/>
    <p:sldLayoutId id="2147483683" r:id="rId11"/>
    <p:sldLayoutId id="2147483676" r:id="rId12"/>
    <p:sldLayoutId id="2147483677" r:id="rId13"/>
    <p:sldLayoutId id="214748367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hadasbitran.substack.com/p/generative-ai-and-clinical-coding"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mailto:support@isbt128.org" TargetMode="External"/><Relationship Id="rId2" Type="http://schemas.openxmlformats.org/officeDocument/2006/relationships/hyperlink" Target="http://www.isbt128.org/" TargetMode="Externa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3014D0-2D5B-B920-6F3A-13B081192E2D}"/>
              </a:ext>
            </a:extLst>
          </p:cNvPr>
          <p:cNvSpPr>
            <a:spLocks noGrp="1"/>
          </p:cNvSpPr>
          <p:nvPr>
            <p:ph type="body" sz="quarter" idx="13"/>
          </p:nvPr>
        </p:nvSpPr>
        <p:spPr/>
        <p:txBody>
          <a:bodyPr/>
          <a:lstStyle/>
          <a:p>
            <a:r>
              <a:rPr lang="en-US" dirty="0"/>
              <a:t>Standardized Terminology for MPHO</a:t>
            </a:r>
          </a:p>
        </p:txBody>
      </p:sp>
      <p:sp>
        <p:nvSpPr>
          <p:cNvPr id="3" name="Text Placeholder 2">
            <a:extLst>
              <a:ext uri="{FF2B5EF4-FFF2-40B4-BE49-F238E27FC236}">
                <a16:creationId xmlns:a16="http://schemas.microsoft.com/office/drawing/2014/main" id="{4B54DFCF-FCD0-8C94-757D-4FA9CDBB2370}"/>
              </a:ext>
            </a:extLst>
          </p:cNvPr>
          <p:cNvSpPr>
            <a:spLocks noGrp="1"/>
          </p:cNvSpPr>
          <p:nvPr>
            <p:ph type="body" sz="quarter" idx="16"/>
          </p:nvPr>
        </p:nvSpPr>
        <p:spPr/>
        <p:txBody>
          <a:bodyPr/>
          <a:lstStyle/>
          <a:p>
            <a:r>
              <a:rPr lang="en-US" dirty="0"/>
              <a:t>Karen Moniz, Technical Director, ICCBBA</a:t>
            </a:r>
          </a:p>
        </p:txBody>
      </p:sp>
      <p:sp>
        <p:nvSpPr>
          <p:cNvPr id="4" name="Text Placeholder 3">
            <a:extLst>
              <a:ext uri="{FF2B5EF4-FFF2-40B4-BE49-F238E27FC236}">
                <a16:creationId xmlns:a16="http://schemas.microsoft.com/office/drawing/2014/main" id="{259A99E1-8073-369C-291E-7BE925C8E62A}"/>
              </a:ext>
            </a:extLst>
          </p:cNvPr>
          <p:cNvSpPr>
            <a:spLocks noGrp="1"/>
          </p:cNvSpPr>
          <p:nvPr>
            <p:ph type="body" sz="quarter" idx="17"/>
          </p:nvPr>
        </p:nvSpPr>
        <p:spPr/>
        <p:txBody>
          <a:bodyPr/>
          <a:lstStyle/>
          <a:p>
            <a:r>
              <a:rPr lang="en-US" sz="2800" dirty="0"/>
              <a:t>Speaking the same language globally</a:t>
            </a:r>
          </a:p>
        </p:txBody>
      </p:sp>
    </p:spTree>
    <p:extLst>
      <p:ext uri="{BB962C8B-B14F-4D97-AF65-F5344CB8AC3E}">
        <p14:creationId xmlns:p14="http://schemas.microsoft.com/office/powerpoint/2010/main" val="4157407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A72C0A-1933-A366-696E-7A44C2430A2F}"/>
              </a:ext>
            </a:extLst>
          </p:cNvPr>
          <p:cNvSpPr>
            <a:spLocks noGrp="1"/>
          </p:cNvSpPr>
          <p:nvPr>
            <p:ph type="body" sz="quarter" idx="13"/>
          </p:nvPr>
        </p:nvSpPr>
        <p:spPr/>
        <p:txBody>
          <a:bodyPr/>
          <a:lstStyle/>
          <a:p>
            <a:r>
              <a:rPr lang="en-US" dirty="0"/>
              <a:t>Syntax</a:t>
            </a:r>
          </a:p>
        </p:txBody>
      </p:sp>
      <p:pic>
        <p:nvPicPr>
          <p:cNvPr id="4" name="Picture 3">
            <a:extLst>
              <a:ext uri="{FF2B5EF4-FFF2-40B4-BE49-F238E27FC236}">
                <a16:creationId xmlns:a16="http://schemas.microsoft.com/office/drawing/2014/main" id="{9A87A702-0DBA-E167-492A-CE640E4B194F}"/>
              </a:ext>
            </a:extLst>
          </p:cNvPr>
          <p:cNvPicPr>
            <a:picLocks noChangeAspect="1"/>
          </p:cNvPicPr>
          <p:nvPr/>
        </p:nvPicPr>
        <p:blipFill>
          <a:blip r:embed="rId3"/>
          <a:stretch>
            <a:fillRect/>
          </a:stretch>
        </p:blipFill>
        <p:spPr>
          <a:xfrm>
            <a:off x="3394070" y="1104688"/>
            <a:ext cx="5108891" cy="4962574"/>
          </a:xfrm>
          <a:prstGeom prst="rect">
            <a:avLst/>
          </a:prstGeom>
        </p:spPr>
      </p:pic>
      <p:sp>
        <p:nvSpPr>
          <p:cNvPr id="5" name="TextBox 4">
            <a:extLst>
              <a:ext uri="{FF2B5EF4-FFF2-40B4-BE49-F238E27FC236}">
                <a16:creationId xmlns:a16="http://schemas.microsoft.com/office/drawing/2014/main" id="{8274F0A3-D466-81B6-8D6A-909EF75B127F}"/>
              </a:ext>
            </a:extLst>
          </p:cNvPr>
          <p:cNvSpPr txBox="1"/>
          <p:nvPr/>
        </p:nvSpPr>
        <p:spPr>
          <a:xfrm rot="20054052">
            <a:off x="8650445" y="1704913"/>
            <a:ext cx="2895344" cy="584775"/>
          </a:xfrm>
          <a:prstGeom prst="rect">
            <a:avLst/>
          </a:prstGeom>
          <a:noFill/>
          <a:ln>
            <a:solidFill>
              <a:srgbClr val="00B050"/>
            </a:solidFill>
          </a:ln>
        </p:spPr>
        <p:txBody>
          <a:bodyPr wrap="none" rtlCol="0">
            <a:spAutoFit/>
          </a:bodyPr>
          <a:lstStyle/>
          <a:p>
            <a:r>
              <a:rPr lang="en-US" sz="3200" dirty="0">
                <a:solidFill>
                  <a:srgbClr val="00B050"/>
                </a:solidFill>
              </a:rPr>
              <a:t>Data Identifiers</a:t>
            </a:r>
          </a:p>
        </p:txBody>
      </p:sp>
      <p:sp>
        <p:nvSpPr>
          <p:cNvPr id="9" name="TextBox 8">
            <a:extLst>
              <a:ext uri="{FF2B5EF4-FFF2-40B4-BE49-F238E27FC236}">
                <a16:creationId xmlns:a16="http://schemas.microsoft.com/office/drawing/2014/main" id="{5A68AB8F-05FD-87D1-817E-A7CBAA2B5A43}"/>
              </a:ext>
            </a:extLst>
          </p:cNvPr>
          <p:cNvSpPr txBox="1"/>
          <p:nvPr/>
        </p:nvSpPr>
        <p:spPr>
          <a:xfrm rot="19968920">
            <a:off x="142788" y="1680988"/>
            <a:ext cx="4119654" cy="707886"/>
          </a:xfrm>
          <a:prstGeom prst="rect">
            <a:avLst/>
          </a:prstGeom>
          <a:noFill/>
          <a:ln>
            <a:solidFill>
              <a:srgbClr val="00B050"/>
            </a:solidFill>
          </a:ln>
        </p:spPr>
        <p:txBody>
          <a:bodyPr wrap="none" rtlCol="0">
            <a:spAutoFit/>
          </a:bodyPr>
          <a:lstStyle/>
          <a:p>
            <a:r>
              <a:rPr lang="en-US" sz="4000" dirty="0">
                <a:solidFill>
                  <a:srgbClr val="00B050"/>
                </a:solidFill>
              </a:rPr>
              <a:t>Structured format</a:t>
            </a:r>
          </a:p>
        </p:txBody>
      </p:sp>
      <p:sp>
        <p:nvSpPr>
          <p:cNvPr id="10" name="TextBox 9">
            <a:extLst>
              <a:ext uri="{FF2B5EF4-FFF2-40B4-BE49-F238E27FC236}">
                <a16:creationId xmlns:a16="http://schemas.microsoft.com/office/drawing/2014/main" id="{BAAC8F11-8D1B-6D95-C37D-CF707FEC9F96}"/>
              </a:ext>
            </a:extLst>
          </p:cNvPr>
          <p:cNvSpPr txBox="1"/>
          <p:nvPr/>
        </p:nvSpPr>
        <p:spPr>
          <a:xfrm rot="20054052">
            <a:off x="8648484" y="3433582"/>
            <a:ext cx="3375604" cy="584775"/>
          </a:xfrm>
          <a:prstGeom prst="rect">
            <a:avLst/>
          </a:prstGeom>
          <a:noFill/>
          <a:ln>
            <a:solidFill>
              <a:srgbClr val="00B050"/>
            </a:solidFill>
          </a:ln>
        </p:spPr>
        <p:txBody>
          <a:bodyPr wrap="none" rtlCol="0">
            <a:spAutoFit/>
          </a:bodyPr>
          <a:lstStyle/>
          <a:p>
            <a:r>
              <a:rPr lang="en-US" sz="3200" dirty="0">
                <a:solidFill>
                  <a:srgbClr val="00B050"/>
                </a:solidFill>
              </a:rPr>
              <a:t>Check Characters</a:t>
            </a:r>
          </a:p>
        </p:txBody>
      </p:sp>
    </p:spTree>
    <p:extLst>
      <p:ext uri="{BB962C8B-B14F-4D97-AF65-F5344CB8AC3E}">
        <p14:creationId xmlns:p14="http://schemas.microsoft.com/office/powerpoint/2010/main" val="89535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5ED41A-FF52-3D5C-D701-2537C9E32797}"/>
              </a:ext>
            </a:extLst>
          </p:cNvPr>
          <p:cNvSpPr>
            <a:spLocks noGrp="1"/>
          </p:cNvSpPr>
          <p:nvPr>
            <p:ph type="body" sz="quarter" idx="13"/>
          </p:nvPr>
        </p:nvSpPr>
        <p:spPr/>
        <p:txBody>
          <a:bodyPr/>
          <a:lstStyle/>
          <a:p>
            <a:r>
              <a:rPr lang="en-US" dirty="0"/>
              <a:t>Learn more about it!</a:t>
            </a:r>
          </a:p>
        </p:txBody>
      </p:sp>
      <p:pic>
        <p:nvPicPr>
          <p:cNvPr id="4" name="Picture 3">
            <a:extLst>
              <a:ext uri="{FF2B5EF4-FFF2-40B4-BE49-F238E27FC236}">
                <a16:creationId xmlns:a16="http://schemas.microsoft.com/office/drawing/2014/main" id="{E0D98DAE-376D-CEC6-10FA-7A0CCA515D38}"/>
              </a:ext>
            </a:extLst>
          </p:cNvPr>
          <p:cNvPicPr>
            <a:picLocks noChangeAspect="1"/>
          </p:cNvPicPr>
          <p:nvPr/>
        </p:nvPicPr>
        <p:blipFill>
          <a:blip r:embed="rId3"/>
          <a:stretch>
            <a:fillRect/>
          </a:stretch>
        </p:blipFill>
        <p:spPr>
          <a:xfrm>
            <a:off x="1665150" y="1018902"/>
            <a:ext cx="8365818" cy="46416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2">
            <a:schemeClr val="accent4">
              <a:shade val="15000"/>
            </a:schemeClr>
          </a:lnRef>
          <a:fillRef idx="1">
            <a:schemeClr val="accent4"/>
          </a:fillRef>
          <a:effectRef idx="0">
            <a:schemeClr val="accent4"/>
          </a:effectRef>
          <a:fontRef idx="minor">
            <a:schemeClr val="lt1"/>
          </a:fontRef>
        </p:style>
      </p:pic>
    </p:spTree>
    <p:extLst>
      <p:ext uri="{BB962C8B-B14F-4D97-AF65-F5344CB8AC3E}">
        <p14:creationId xmlns:p14="http://schemas.microsoft.com/office/powerpoint/2010/main" val="1768738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35ACC2-2689-0BDB-062E-0C5D907EFB8C}"/>
              </a:ext>
            </a:extLst>
          </p:cNvPr>
          <p:cNvSpPr>
            <a:spLocks noGrp="1"/>
          </p:cNvSpPr>
          <p:nvPr>
            <p:ph type="body" sz="quarter" idx="13"/>
          </p:nvPr>
        </p:nvSpPr>
        <p:spPr/>
        <p:txBody>
          <a:bodyPr/>
          <a:lstStyle/>
          <a:p>
            <a:r>
              <a:rPr lang="en-US" dirty="0"/>
              <a:t>Terminology development</a:t>
            </a:r>
          </a:p>
        </p:txBody>
      </p:sp>
      <p:sp>
        <p:nvSpPr>
          <p:cNvPr id="3" name="Text Placeholder 2">
            <a:extLst>
              <a:ext uri="{FF2B5EF4-FFF2-40B4-BE49-F238E27FC236}">
                <a16:creationId xmlns:a16="http://schemas.microsoft.com/office/drawing/2014/main" id="{026F83C4-265A-EF62-BE13-A9A6D27792DC}"/>
              </a:ext>
            </a:extLst>
          </p:cNvPr>
          <p:cNvSpPr>
            <a:spLocks noGrp="1"/>
          </p:cNvSpPr>
          <p:nvPr>
            <p:ph type="body" sz="quarter" idx="16"/>
          </p:nvPr>
        </p:nvSpPr>
        <p:spPr>
          <a:xfrm>
            <a:off x="307224" y="941296"/>
            <a:ext cx="11884775" cy="4975407"/>
          </a:xfrm>
        </p:spPr>
        <p:txBody>
          <a:bodyPr/>
          <a:lstStyle/>
          <a:p>
            <a:r>
              <a:rPr lang="en-US" sz="2800" dirty="0"/>
              <a:t>Existing areas - existing terminology</a:t>
            </a:r>
          </a:p>
          <a:p>
            <a:pPr>
              <a:spcBef>
                <a:spcPts val="0"/>
              </a:spcBef>
            </a:pPr>
            <a:r>
              <a:rPr lang="en-US" sz="2800" dirty="0"/>
              <a:t>Existing areas – new Class Names or New Attributes</a:t>
            </a:r>
          </a:p>
          <a:p>
            <a:pPr>
              <a:spcBef>
                <a:spcPts val="0"/>
              </a:spcBef>
            </a:pPr>
            <a:r>
              <a:rPr lang="en-US" sz="2800" dirty="0"/>
              <a:t>New areas – Example: Extracellular Vesicles</a:t>
            </a:r>
          </a:p>
          <a:p>
            <a:pPr marL="0" indent="0">
              <a:spcBef>
                <a:spcPts val="0"/>
              </a:spcBef>
              <a:buNone/>
            </a:pPr>
            <a:r>
              <a:rPr lang="en-US" sz="2800" dirty="0"/>
              <a:t>     Collaborative effort with:</a:t>
            </a:r>
          </a:p>
          <a:p>
            <a:pPr lvl="1"/>
            <a:r>
              <a:rPr lang="en-US" dirty="0">
                <a:latin typeface="Verdana" panose="020B0604030504040204" pitchFamily="34" charset="0"/>
                <a:ea typeface="Verdana" panose="020B0604030504040204" pitchFamily="34" charset="0"/>
              </a:rPr>
              <a:t>ICCBBA’s CTCLAG (Cell Therapy Coding and Labeling Advisory Group)</a:t>
            </a:r>
          </a:p>
          <a:p>
            <a:pPr lvl="1"/>
            <a:r>
              <a:rPr lang="en-US" dirty="0">
                <a:latin typeface="Verdana" panose="020B0604030504040204" pitchFamily="34" charset="0"/>
                <a:ea typeface="Verdana" panose="020B0604030504040204" pitchFamily="34" charset="0"/>
              </a:rPr>
              <a:t>ISCT (International Society for Cell &amp; Gene Therapy)</a:t>
            </a:r>
          </a:p>
          <a:p>
            <a:pPr lvl="1"/>
            <a:r>
              <a:rPr lang="en-US" dirty="0">
                <a:latin typeface="Verdana" panose="020B0604030504040204" pitchFamily="34" charset="0"/>
                <a:ea typeface="Verdana" panose="020B0604030504040204" pitchFamily="34" charset="0"/>
              </a:rPr>
              <a:t>ISEV (International Society for Extracellular Vesicles)</a:t>
            </a:r>
          </a:p>
        </p:txBody>
      </p:sp>
    </p:spTree>
    <p:extLst>
      <p:ext uri="{BB962C8B-B14F-4D97-AF65-F5344CB8AC3E}">
        <p14:creationId xmlns:p14="http://schemas.microsoft.com/office/powerpoint/2010/main" val="298435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86A328-0DBE-5622-2F27-3C4E972C7CBA}"/>
              </a:ext>
            </a:extLst>
          </p:cNvPr>
          <p:cNvSpPr>
            <a:spLocks noGrp="1"/>
          </p:cNvSpPr>
          <p:nvPr>
            <p:ph type="body" sz="quarter" idx="13"/>
          </p:nvPr>
        </p:nvSpPr>
        <p:spPr/>
        <p:txBody>
          <a:bodyPr/>
          <a:lstStyle/>
          <a:p>
            <a:r>
              <a:rPr lang="en-US" dirty="0"/>
              <a:t>Fundamental Elements of Traceability</a:t>
            </a:r>
          </a:p>
        </p:txBody>
      </p:sp>
      <p:sp>
        <p:nvSpPr>
          <p:cNvPr id="3" name="Text Placeholder 2">
            <a:extLst>
              <a:ext uri="{FF2B5EF4-FFF2-40B4-BE49-F238E27FC236}">
                <a16:creationId xmlns:a16="http://schemas.microsoft.com/office/drawing/2014/main" id="{164F530F-D135-E1D4-42A1-4F623BAA634B}"/>
              </a:ext>
            </a:extLst>
          </p:cNvPr>
          <p:cNvSpPr>
            <a:spLocks noGrp="1"/>
          </p:cNvSpPr>
          <p:nvPr>
            <p:ph type="body" sz="quarter" idx="16"/>
          </p:nvPr>
        </p:nvSpPr>
        <p:spPr/>
        <p:txBody>
          <a:bodyPr/>
          <a:lstStyle/>
          <a:p>
            <a:r>
              <a:rPr lang="en-US" sz="3200" dirty="0"/>
              <a:t>Globally Unique Donation Identification</a:t>
            </a:r>
          </a:p>
          <a:p>
            <a:r>
              <a:rPr lang="en-US" sz="3200" dirty="0"/>
              <a:t>Product Description Code</a:t>
            </a:r>
          </a:p>
          <a:p>
            <a:r>
              <a:rPr lang="en-US" sz="3200" dirty="0"/>
              <a:t>Division Identifier</a:t>
            </a:r>
          </a:p>
          <a:p>
            <a:r>
              <a:rPr lang="en-US" sz="3200" dirty="0"/>
              <a:t>Processing Facility Code</a:t>
            </a:r>
          </a:p>
        </p:txBody>
      </p:sp>
    </p:spTree>
    <p:extLst>
      <p:ext uri="{BB962C8B-B14F-4D97-AF65-F5344CB8AC3E}">
        <p14:creationId xmlns:p14="http://schemas.microsoft.com/office/powerpoint/2010/main" val="3673773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1333F9-0AB0-55E5-0A66-7D1449783DFF}"/>
              </a:ext>
            </a:extLst>
          </p:cNvPr>
          <p:cNvSpPr>
            <a:spLocks noGrp="1"/>
          </p:cNvSpPr>
          <p:nvPr>
            <p:ph type="body" sz="quarter" idx="13"/>
          </p:nvPr>
        </p:nvSpPr>
        <p:spPr/>
        <p:txBody>
          <a:bodyPr/>
          <a:lstStyle/>
          <a:p>
            <a:r>
              <a:rPr lang="en-US" dirty="0"/>
              <a:t>Chain of Identity Identifier</a:t>
            </a:r>
          </a:p>
        </p:txBody>
      </p:sp>
      <p:pic>
        <p:nvPicPr>
          <p:cNvPr id="4" name="Picture 3">
            <a:extLst>
              <a:ext uri="{FF2B5EF4-FFF2-40B4-BE49-F238E27FC236}">
                <a16:creationId xmlns:a16="http://schemas.microsoft.com/office/drawing/2014/main" id="{105AF6FE-9331-6ABA-AB25-F16D31DE0704}"/>
              </a:ext>
            </a:extLst>
          </p:cNvPr>
          <p:cNvPicPr>
            <a:picLocks noChangeAspect="1"/>
          </p:cNvPicPr>
          <p:nvPr/>
        </p:nvPicPr>
        <p:blipFill>
          <a:blip r:embed="rId3"/>
          <a:stretch>
            <a:fillRect/>
          </a:stretch>
        </p:blipFill>
        <p:spPr>
          <a:xfrm>
            <a:off x="307225" y="779033"/>
            <a:ext cx="7684392" cy="5401272"/>
          </a:xfrm>
          <a:prstGeom prst="rect">
            <a:avLst/>
          </a:prstGeom>
        </p:spPr>
      </p:pic>
      <p:pic>
        <p:nvPicPr>
          <p:cNvPr id="5" name="Picture 4">
            <a:extLst>
              <a:ext uri="{FF2B5EF4-FFF2-40B4-BE49-F238E27FC236}">
                <a16:creationId xmlns:a16="http://schemas.microsoft.com/office/drawing/2014/main" id="{C10806B7-5A1F-B742-1E4E-4F3365694740}"/>
              </a:ext>
            </a:extLst>
          </p:cNvPr>
          <p:cNvPicPr>
            <a:picLocks noChangeAspect="1"/>
          </p:cNvPicPr>
          <p:nvPr/>
        </p:nvPicPr>
        <p:blipFill>
          <a:blip r:embed="rId4"/>
          <a:stretch>
            <a:fillRect/>
          </a:stretch>
        </p:blipFill>
        <p:spPr>
          <a:xfrm rot="19833650">
            <a:off x="8096754" y="2591557"/>
            <a:ext cx="3810000" cy="1428750"/>
          </a:xfrm>
          <a:prstGeom prst="rect">
            <a:avLst/>
          </a:prstGeom>
        </p:spPr>
      </p:pic>
    </p:spTree>
    <p:extLst>
      <p:ext uri="{BB962C8B-B14F-4D97-AF65-F5344CB8AC3E}">
        <p14:creationId xmlns:p14="http://schemas.microsoft.com/office/powerpoint/2010/main" val="3973483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488298-0DA4-7F8A-9420-CC41CD5FBBBB}"/>
              </a:ext>
            </a:extLst>
          </p:cNvPr>
          <p:cNvSpPr>
            <a:spLocks noGrp="1"/>
          </p:cNvSpPr>
          <p:nvPr>
            <p:ph type="body" sz="quarter" idx="11"/>
          </p:nvPr>
        </p:nvSpPr>
        <p:spPr/>
        <p:txBody>
          <a:bodyPr/>
          <a:lstStyle/>
          <a:p>
            <a:r>
              <a:rPr lang="en-US" dirty="0"/>
              <a:t>Bridging Gaps</a:t>
            </a:r>
          </a:p>
        </p:txBody>
      </p:sp>
      <p:pic>
        <p:nvPicPr>
          <p:cNvPr id="14" name="Graphic 13" descr="Bridge scene with solid fill">
            <a:extLst>
              <a:ext uri="{FF2B5EF4-FFF2-40B4-BE49-F238E27FC236}">
                <a16:creationId xmlns:a16="http://schemas.microsoft.com/office/drawing/2014/main" id="{FF63EB78-E376-E47B-87DB-B1E4C7AE0A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6783" y="1511709"/>
            <a:ext cx="3151239" cy="3151239"/>
          </a:xfrm>
          <a:prstGeom prst="rect">
            <a:avLst/>
          </a:prstGeom>
        </p:spPr>
      </p:pic>
      <p:sp>
        <p:nvSpPr>
          <p:cNvPr id="19" name="TextBox 18">
            <a:extLst>
              <a:ext uri="{FF2B5EF4-FFF2-40B4-BE49-F238E27FC236}">
                <a16:creationId xmlns:a16="http://schemas.microsoft.com/office/drawing/2014/main" id="{79AA86CE-4E1E-637E-2315-68347886A2F0}"/>
              </a:ext>
            </a:extLst>
          </p:cNvPr>
          <p:cNvSpPr txBox="1"/>
          <p:nvPr/>
        </p:nvSpPr>
        <p:spPr>
          <a:xfrm>
            <a:off x="760007" y="2875002"/>
            <a:ext cx="2632452" cy="1107996"/>
          </a:xfrm>
          <a:prstGeom prst="rect">
            <a:avLst/>
          </a:prstGeom>
          <a:noFill/>
        </p:spPr>
        <p:txBody>
          <a:bodyPr wrap="none" rtlCol="0">
            <a:spAutoFit/>
          </a:bodyPr>
          <a:lstStyle/>
          <a:p>
            <a:r>
              <a:rPr lang="en-US" sz="6600" b="1" dirty="0">
                <a:solidFill>
                  <a:srgbClr val="00B050"/>
                </a:solidFill>
              </a:rPr>
              <a:t>MPHO</a:t>
            </a:r>
          </a:p>
        </p:txBody>
      </p:sp>
      <p:sp>
        <p:nvSpPr>
          <p:cNvPr id="20" name="TextBox 19">
            <a:extLst>
              <a:ext uri="{FF2B5EF4-FFF2-40B4-BE49-F238E27FC236}">
                <a16:creationId xmlns:a16="http://schemas.microsoft.com/office/drawing/2014/main" id="{9B526BCB-1BD8-F622-908C-84693AF2BCA6}"/>
              </a:ext>
            </a:extLst>
          </p:cNvPr>
          <p:cNvSpPr txBox="1"/>
          <p:nvPr/>
        </p:nvSpPr>
        <p:spPr>
          <a:xfrm>
            <a:off x="8200104" y="2875002"/>
            <a:ext cx="2020105" cy="1107996"/>
          </a:xfrm>
          <a:prstGeom prst="rect">
            <a:avLst/>
          </a:prstGeom>
          <a:noFill/>
        </p:spPr>
        <p:txBody>
          <a:bodyPr wrap="none" rtlCol="0">
            <a:spAutoFit/>
          </a:bodyPr>
          <a:lstStyle/>
          <a:p>
            <a:r>
              <a:rPr lang="en-US" sz="6600" b="1" dirty="0">
                <a:solidFill>
                  <a:srgbClr val="00B050"/>
                </a:solidFill>
              </a:rPr>
              <a:t>Drug</a:t>
            </a:r>
          </a:p>
        </p:txBody>
      </p:sp>
      <p:sp>
        <p:nvSpPr>
          <p:cNvPr id="21" name="TextBox 20">
            <a:extLst>
              <a:ext uri="{FF2B5EF4-FFF2-40B4-BE49-F238E27FC236}">
                <a16:creationId xmlns:a16="http://schemas.microsoft.com/office/drawing/2014/main" id="{139B17EC-AB19-B905-4644-1FB07D4E20CC}"/>
              </a:ext>
            </a:extLst>
          </p:cNvPr>
          <p:cNvSpPr txBox="1"/>
          <p:nvPr/>
        </p:nvSpPr>
        <p:spPr>
          <a:xfrm>
            <a:off x="4606357" y="2967335"/>
            <a:ext cx="2012089" cy="461665"/>
          </a:xfrm>
          <a:prstGeom prst="rect">
            <a:avLst/>
          </a:prstGeom>
          <a:noFill/>
        </p:spPr>
        <p:txBody>
          <a:bodyPr wrap="none" rtlCol="0">
            <a:spAutoFit/>
          </a:bodyPr>
          <a:lstStyle/>
          <a:p>
            <a:r>
              <a:rPr lang="en-US" sz="2400" b="1" dirty="0">
                <a:solidFill>
                  <a:schemeClr val="bg1"/>
                </a:solidFill>
              </a:rPr>
              <a:t>CoI Identifier</a:t>
            </a:r>
          </a:p>
        </p:txBody>
      </p:sp>
    </p:spTree>
    <p:extLst>
      <p:ext uri="{BB962C8B-B14F-4D97-AF65-F5344CB8AC3E}">
        <p14:creationId xmlns:p14="http://schemas.microsoft.com/office/powerpoint/2010/main" val="3100511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55974-FFC6-F606-6A2C-71B0105BB7BE}"/>
              </a:ext>
            </a:extLst>
          </p:cNvPr>
          <p:cNvSpPr>
            <a:spLocks noGrp="1"/>
          </p:cNvSpPr>
          <p:nvPr>
            <p:ph type="body" sz="quarter" idx="13"/>
          </p:nvPr>
        </p:nvSpPr>
        <p:spPr/>
        <p:txBody>
          <a:bodyPr/>
          <a:lstStyle/>
          <a:p>
            <a:r>
              <a:rPr lang="en-US" dirty="0"/>
              <a:t>More than Physical Labeling</a:t>
            </a:r>
          </a:p>
        </p:txBody>
      </p:sp>
      <p:sp>
        <p:nvSpPr>
          <p:cNvPr id="3" name="Text Placeholder 2">
            <a:extLst>
              <a:ext uri="{FF2B5EF4-FFF2-40B4-BE49-F238E27FC236}">
                <a16:creationId xmlns:a16="http://schemas.microsoft.com/office/drawing/2014/main" id="{E9242113-7278-FBE4-B447-0968DBD5115B}"/>
              </a:ext>
            </a:extLst>
          </p:cNvPr>
          <p:cNvSpPr>
            <a:spLocks noGrp="1"/>
          </p:cNvSpPr>
          <p:nvPr>
            <p:ph type="body" sz="quarter" idx="16"/>
          </p:nvPr>
        </p:nvSpPr>
        <p:spPr/>
        <p:txBody>
          <a:bodyPr/>
          <a:lstStyle/>
          <a:p>
            <a:pPr marL="0" indent="0">
              <a:buNone/>
            </a:pPr>
            <a:r>
              <a:rPr lang="en-US" sz="2800" dirty="0"/>
              <a:t>What language are we using to communicate?</a:t>
            </a:r>
          </a:p>
          <a:p>
            <a:pPr lvl="1">
              <a:spcBef>
                <a:spcPts val="1200"/>
              </a:spcBef>
            </a:pPr>
            <a:r>
              <a:rPr lang="en-US" sz="2800" dirty="0">
                <a:latin typeface="Verdana" panose="020B0604030504040204" pitchFamily="34" charset="0"/>
                <a:ea typeface="Verdana" panose="020B0604030504040204" pitchFamily="34" charset="0"/>
              </a:rPr>
              <a:t>Linear Bar Codes</a:t>
            </a:r>
          </a:p>
          <a:p>
            <a:pPr lvl="1"/>
            <a:endParaRPr lang="en-US" sz="2800" dirty="0">
              <a:latin typeface="Verdana" panose="020B0604030504040204" pitchFamily="34" charset="0"/>
              <a:ea typeface="Verdana" panose="020B0604030504040204" pitchFamily="34" charset="0"/>
            </a:endParaRPr>
          </a:p>
          <a:p>
            <a:pPr lvl="1"/>
            <a:r>
              <a:rPr lang="en-US" sz="2800" dirty="0">
                <a:latin typeface="Verdana" panose="020B0604030504040204" pitchFamily="34" charset="0"/>
                <a:ea typeface="Verdana" panose="020B0604030504040204" pitchFamily="34" charset="0"/>
              </a:rPr>
              <a:t>2D Data Matrix Symbols</a:t>
            </a:r>
          </a:p>
          <a:p>
            <a:pPr lvl="1"/>
            <a:endParaRPr lang="en-US" sz="2800" dirty="0">
              <a:latin typeface="Verdana" panose="020B0604030504040204" pitchFamily="34" charset="0"/>
              <a:ea typeface="Verdana" panose="020B0604030504040204" pitchFamily="34" charset="0"/>
            </a:endParaRPr>
          </a:p>
          <a:p>
            <a:pPr lvl="1"/>
            <a:r>
              <a:rPr lang="en-US" sz="2800" dirty="0">
                <a:latin typeface="Verdana" panose="020B0604030504040204" pitchFamily="34" charset="0"/>
                <a:ea typeface="Verdana" panose="020B0604030504040204" pitchFamily="34" charset="0"/>
              </a:rPr>
              <a:t>RFID (radio frequency identification)</a:t>
            </a:r>
          </a:p>
          <a:p>
            <a:pPr lvl="1"/>
            <a:endParaRPr lang="en-US" sz="2800" dirty="0">
              <a:latin typeface="Verdana" panose="020B0604030504040204" pitchFamily="34" charset="0"/>
              <a:ea typeface="Verdana" panose="020B0604030504040204" pitchFamily="34" charset="0"/>
            </a:endParaRPr>
          </a:p>
          <a:p>
            <a:pPr lvl="1"/>
            <a:r>
              <a:rPr lang="en-US" sz="2800" dirty="0">
                <a:latin typeface="Verdana" panose="020B0604030504040204" pitchFamily="34" charset="0"/>
                <a:ea typeface="Verdana" panose="020B0604030504040204" pitchFamily="34" charset="0"/>
              </a:rPr>
              <a:t>Electronic Messaging</a:t>
            </a:r>
          </a:p>
          <a:p>
            <a:endParaRPr lang="en-US" dirty="0"/>
          </a:p>
          <a:p>
            <a:endParaRPr lang="en-US" dirty="0"/>
          </a:p>
        </p:txBody>
      </p:sp>
    </p:spTree>
    <p:extLst>
      <p:ext uri="{BB962C8B-B14F-4D97-AF65-F5344CB8AC3E}">
        <p14:creationId xmlns:p14="http://schemas.microsoft.com/office/powerpoint/2010/main" val="4067550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039F58-5A56-9586-AE90-783D443A2D4C}"/>
              </a:ext>
            </a:extLst>
          </p:cNvPr>
          <p:cNvSpPr>
            <a:spLocks noGrp="1"/>
          </p:cNvSpPr>
          <p:nvPr>
            <p:ph type="body" sz="quarter" idx="13"/>
          </p:nvPr>
        </p:nvSpPr>
        <p:spPr/>
        <p:txBody>
          <a:bodyPr/>
          <a:lstStyle/>
          <a:p>
            <a:r>
              <a:rPr lang="en-US" dirty="0"/>
              <a:t>Artificial Intelligence</a:t>
            </a:r>
          </a:p>
        </p:txBody>
      </p:sp>
      <p:sp>
        <p:nvSpPr>
          <p:cNvPr id="3" name="Text Placeholder 2">
            <a:extLst>
              <a:ext uri="{FF2B5EF4-FFF2-40B4-BE49-F238E27FC236}">
                <a16:creationId xmlns:a16="http://schemas.microsoft.com/office/drawing/2014/main" id="{7BC12A9F-B101-B72B-847E-35E125F21B9F}"/>
              </a:ext>
            </a:extLst>
          </p:cNvPr>
          <p:cNvSpPr>
            <a:spLocks noGrp="1"/>
          </p:cNvSpPr>
          <p:nvPr>
            <p:ph type="body" sz="quarter" idx="16"/>
          </p:nvPr>
        </p:nvSpPr>
        <p:spPr/>
        <p:txBody>
          <a:bodyPr/>
          <a:lstStyle/>
          <a:p>
            <a:r>
              <a:rPr lang="en-US" sz="2400" b="0" i="0" dirty="0">
                <a:effectLst/>
              </a:rPr>
              <a:t>Complexity of healthcare language</a:t>
            </a:r>
          </a:p>
          <a:p>
            <a:r>
              <a:rPr lang="en-US" sz="2400" dirty="0"/>
              <a:t>Medical intent</a:t>
            </a:r>
          </a:p>
          <a:p>
            <a:r>
              <a:rPr lang="en-US" sz="2400" b="0" i="0" dirty="0">
                <a:effectLst/>
              </a:rPr>
              <a:t>Clinical guidelines</a:t>
            </a:r>
          </a:p>
          <a:p>
            <a:pPr marL="0" indent="0">
              <a:buNone/>
            </a:pPr>
            <a:endParaRPr lang="en-US" sz="2000" b="0" i="0" dirty="0">
              <a:solidFill>
                <a:srgbClr val="363737"/>
              </a:solidFill>
              <a:effectLst/>
            </a:endParaRPr>
          </a:p>
          <a:p>
            <a:pPr marL="0" indent="0">
              <a:buNone/>
            </a:pPr>
            <a:r>
              <a:rPr lang="en-US" sz="2000" i="0" dirty="0">
                <a:solidFill>
                  <a:srgbClr val="363737"/>
                </a:solidFill>
                <a:effectLst/>
              </a:rPr>
              <a:t>AI might make coding easier, but human experts are still needed to apply judgment</a:t>
            </a:r>
            <a:endParaRPr lang="en-US" sz="2000" dirty="0">
              <a:solidFill>
                <a:srgbClr val="363737"/>
              </a:solidFill>
            </a:endParaRPr>
          </a:p>
          <a:p>
            <a:pPr marL="0" indent="0">
              <a:buNone/>
            </a:pPr>
            <a:r>
              <a:rPr lang="en-US" dirty="0">
                <a:solidFill>
                  <a:srgbClr val="363737"/>
                </a:solidFill>
              </a:rPr>
              <a:t>Reference</a:t>
            </a:r>
          </a:p>
          <a:p>
            <a:pPr marL="0" indent="0">
              <a:spcBef>
                <a:spcPts val="0"/>
              </a:spcBef>
              <a:buNone/>
            </a:pPr>
            <a:r>
              <a:rPr lang="en-US" dirty="0">
                <a:hlinkClick r:id="rId3"/>
              </a:rPr>
              <a:t>https://hadasbitran.substack.com/p/generative-ai-and-clinical-coding</a:t>
            </a:r>
            <a:endParaRPr lang="en-US" dirty="0"/>
          </a:p>
          <a:p>
            <a:endParaRPr lang="en-US" dirty="0"/>
          </a:p>
          <a:p>
            <a:endParaRPr lang="en-US" dirty="0"/>
          </a:p>
        </p:txBody>
      </p:sp>
      <p:pic>
        <p:nvPicPr>
          <p:cNvPr id="9" name="Picture 8" descr="Neon colorful light swirl">
            <a:extLst>
              <a:ext uri="{FF2B5EF4-FFF2-40B4-BE49-F238E27FC236}">
                <a16:creationId xmlns:a16="http://schemas.microsoft.com/office/drawing/2014/main" id="{2EC0FE45-A046-9A6D-C9F7-FD071770E27B}"/>
              </a:ext>
            </a:extLst>
          </p:cNvPr>
          <p:cNvPicPr>
            <a:picLocks noChangeAspect="1"/>
          </p:cNvPicPr>
          <p:nvPr/>
        </p:nvPicPr>
        <p:blipFill>
          <a:blip r:embed="rId4"/>
          <a:srcRect l="16793" t="1289" r="17978" b="3066"/>
          <a:stretch/>
        </p:blipFill>
        <p:spPr>
          <a:xfrm>
            <a:off x="6812576" y="568494"/>
            <a:ext cx="4006343" cy="3915369"/>
          </a:xfrm>
          <a:prstGeom prst="ellipse">
            <a:avLst/>
          </a:prstGeom>
          <a:ln>
            <a:noFill/>
          </a:ln>
          <a:effectLst>
            <a:softEdge rad="112500"/>
          </a:effectLst>
        </p:spPr>
      </p:pic>
    </p:spTree>
    <p:extLst>
      <p:ext uri="{BB962C8B-B14F-4D97-AF65-F5344CB8AC3E}">
        <p14:creationId xmlns:p14="http://schemas.microsoft.com/office/powerpoint/2010/main" val="423964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2565C-5B2C-68B2-FF86-F459A4F8C3F3}"/>
              </a:ext>
            </a:extLst>
          </p:cNvPr>
          <p:cNvSpPr>
            <a:spLocks noGrp="1"/>
          </p:cNvSpPr>
          <p:nvPr>
            <p:ph type="body" sz="quarter" idx="13"/>
          </p:nvPr>
        </p:nvSpPr>
        <p:spPr/>
        <p:txBody>
          <a:bodyPr/>
          <a:lstStyle/>
          <a:p>
            <a:r>
              <a:rPr lang="en-US" dirty="0"/>
              <a:t>Key Takeaways</a:t>
            </a:r>
          </a:p>
        </p:txBody>
      </p:sp>
      <p:sp>
        <p:nvSpPr>
          <p:cNvPr id="3" name="Text Placeholder 2">
            <a:extLst>
              <a:ext uri="{FF2B5EF4-FFF2-40B4-BE49-F238E27FC236}">
                <a16:creationId xmlns:a16="http://schemas.microsoft.com/office/drawing/2014/main" id="{59642012-25C4-5D9A-8993-B87D2F704937}"/>
              </a:ext>
            </a:extLst>
          </p:cNvPr>
          <p:cNvSpPr>
            <a:spLocks noGrp="1"/>
          </p:cNvSpPr>
          <p:nvPr>
            <p:ph type="body" sz="quarter" idx="16"/>
          </p:nvPr>
        </p:nvSpPr>
        <p:spPr/>
        <p:txBody>
          <a:bodyPr/>
          <a:lstStyle/>
          <a:p>
            <a:pPr marL="0" indent="0">
              <a:spcBef>
                <a:spcPts val="0"/>
              </a:spcBef>
              <a:buNone/>
            </a:pPr>
            <a:r>
              <a:rPr lang="en-US" sz="4400" dirty="0"/>
              <a:t>Standardized Terminology can enable:</a:t>
            </a:r>
          </a:p>
          <a:p>
            <a:pPr>
              <a:spcBef>
                <a:spcPts val="0"/>
              </a:spcBef>
            </a:pPr>
            <a:r>
              <a:rPr lang="en-US" sz="2800" dirty="0"/>
              <a:t>Traceability</a:t>
            </a:r>
          </a:p>
          <a:p>
            <a:pPr>
              <a:spcBef>
                <a:spcPts val="0"/>
              </a:spcBef>
            </a:pPr>
            <a:r>
              <a:rPr lang="en-US" sz="2800" dirty="0"/>
              <a:t>Biovigilance</a:t>
            </a:r>
          </a:p>
          <a:p>
            <a:pPr>
              <a:spcBef>
                <a:spcPts val="0"/>
              </a:spcBef>
            </a:pPr>
            <a:r>
              <a:rPr lang="en-US" sz="2800" dirty="0"/>
              <a:t>Data mining</a:t>
            </a:r>
          </a:p>
          <a:p>
            <a:pPr>
              <a:spcBef>
                <a:spcPts val="0"/>
              </a:spcBef>
            </a:pPr>
            <a:r>
              <a:rPr lang="en-US" sz="2800" dirty="0"/>
              <a:t>Inventory control</a:t>
            </a:r>
            <a:endParaRPr lang="en-US" sz="3600" dirty="0"/>
          </a:p>
        </p:txBody>
      </p:sp>
    </p:spTree>
    <p:extLst>
      <p:ext uri="{BB962C8B-B14F-4D97-AF65-F5344CB8AC3E}">
        <p14:creationId xmlns:p14="http://schemas.microsoft.com/office/powerpoint/2010/main" val="7742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2CB46C-A61D-DF77-66FF-1118113DABE9}"/>
              </a:ext>
            </a:extLst>
          </p:cNvPr>
          <p:cNvSpPr>
            <a:spLocks noGrp="1"/>
          </p:cNvSpPr>
          <p:nvPr>
            <p:ph type="body" sz="quarter" idx="13"/>
          </p:nvPr>
        </p:nvSpPr>
        <p:spPr/>
        <p:txBody>
          <a:bodyPr/>
          <a:lstStyle/>
          <a:p>
            <a:r>
              <a:rPr lang="en-US" dirty="0"/>
              <a:t>Resources</a:t>
            </a:r>
          </a:p>
        </p:txBody>
      </p:sp>
      <p:sp>
        <p:nvSpPr>
          <p:cNvPr id="3" name="Text Placeholder 2">
            <a:extLst>
              <a:ext uri="{FF2B5EF4-FFF2-40B4-BE49-F238E27FC236}">
                <a16:creationId xmlns:a16="http://schemas.microsoft.com/office/drawing/2014/main" id="{1FEE407C-E05B-B460-F847-0A0BAF910DAD}"/>
              </a:ext>
            </a:extLst>
          </p:cNvPr>
          <p:cNvSpPr>
            <a:spLocks noGrp="1"/>
          </p:cNvSpPr>
          <p:nvPr>
            <p:ph type="body" sz="quarter" idx="16"/>
          </p:nvPr>
        </p:nvSpPr>
        <p:spPr/>
        <p:txBody>
          <a:bodyPr/>
          <a:lstStyle/>
          <a:p>
            <a:r>
              <a:rPr lang="en-US" sz="4000" dirty="0"/>
              <a:t>ICCBBA Website:  </a:t>
            </a:r>
            <a:r>
              <a:rPr lang="en-US" sz="4000" dirty="0">
                <a:hlinkClick r:id="rId2"/>
              </a:rPr>
              <a:t>www.isbt128.org</a:t>
            </a:r>
            <a:endParaRPr lang="en-US" sz="4000" dirty="0"/>
          </a:p>
          <a:p>
            <a:r>
              <a:rPr lang="en-US" sz="4000" dirty="0"/>
              <a:t>ICCBBA Helpdesk:  </a:t>
            </a:r>
            <a:r>
              <a:rPr lang="en-US" sz="4000" dirty="0">
                <a:hlinkClick r:id="rId3"/>
              </a:rPr>
              <a:t>support@isbt128.org</a:t>
            </a:r>
            <a:endParaRPr lang="en-US" sz="4000" dirty="0"/>
          </a:p>
          <a:p>
            <a:pPr marL="0" indent="0">
              <a:buNone/>
            </a:pPr>
            <a:endParaRPr lang="en-US" sz="4000" dirty="0"/>
          </a:p>
        </p:txBody>
      </p:sp>
    </p:spTree>
    <p:extLst>
      <p:ext uri="{BB962C8B-B14F-4D97-AF65-F5344CB8AC3E}">
        <p14:creationId xmlns:p14="http://schemas.microsoft.com/office/powerpoint/2010/main" val="1072273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C6CA3-F7D5-5CB0-1628-1F4DC817C6A1}"/>
              </a:ext>
            </a:extLst>
          </p:cNvPr>
          <p:cNvSpPr>
            <a:spLocks noGrp="1"/>
          </p:cNvSpPr>
          <p:nvPr>
            <p:ph type="body" sz="quarter" idx="11"/>
          </p:nvPr>
        </p:nvSpPr>
        <p:spPr/>
        <p:txBody>
          <a:bodyPr/>
          <a:lstStyle/>
          <a:p>
            <a:r>
              <a:rPr lang="en-US" dirty="0"/>
              <a:t>What does it mean?</a:t>
            </a:r>
          </a:p>
        </p:txBody>
      </p:sp>
      <p:pic>
        <p:nvPicPr>
          <p:cNvPr id="6" name="Picture 5">
            <a:extLst>
              <a:ext uri="{FF2B5EF4-FFF2-40B4-BE49-F238E27FC236}">
                <a16:creationId xmlns:a16="http://schemas.microsoft.com/office/drawing/2014/main" id="{767EB659-9A4D-008C-A52A-A3AEEF299F8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rcRect t="19622" b="3774"/>
          <a:stretch/>
        </p:blipFill>
        <p:spPr>
          <a:xfrm>
            <a:off x="3060728" y="747395"/>
            <a:ext cx="5418600" cy="5534533"/>
          </a:xfrm>
          <a:prstGeom prst="ellipse">
            <a:avLst/>
          </a:prstGeom>
          <a:ln>
            <a:noFill/>
          </a:ln>
          <a:effectLst>
            <a:softEdge rad="112500"/>
          </a:effectLst>
        </p:spPr>
      </p:pic>
    </p:spTree>
    <p:extLst>
      <p:ext uri="{BB962C8B-B14F-4D97-AF65-F5344CB8AC3E}">
        <p14:creationId xmlns:p14="http://schemas.microsoft.com/office/powerpoint/2010/main" val="247994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60A32-B900-8845-1AD5-2A2E3ED99850}"/>
              </a:ext>
            </a:extLst>
          </p:cNvPr>
          <p:cNvSpPr>
            <a:spLocks noGrp="1"/>
          </p:cNvSpPr>
          <p:nvPr>
            <p:ph type="body" sz="quarter" idx="13"/>
          </p:nvPr>
        </p:nvSpPr>
        <p:spPr/>
        <p:txBody>
          <a:bodyPr/>
          <a:lstStyle/>
          <a:p>
            <a:r>
              <a:rPr lang="en-US" dirty="0"/>
              <a:t>Interoperability</a:t>
            </a:r>
          </a:p>
        </p:txBody>
      </p:sp>
      <p:pic>
        <p:nvPicPr>
          <p:cNvPr id="4" name="Picture 3">
            <a:extLst>
              <a:ext uri="{FF2B5EF4-FFF2-40B4-BE49-F238E27FC236}">
                <a16:creationId xmlns:a16="http://schemas.microsoft.com/office/drawing/2014/main" id="{169BAC72-D363-3718-83ED-075D61BEB408}"/>
              </a:ext>
            </a:extLst>
          </p:cNvPr>
          <p:cNvPicPr>
            <a:picLocks noChangeAspect="1"/>
          </p:cNvPicPr>
          <p:nvPr/>
        </p:nvPicPr>
        <p:blipFill>
          <a:blip r:embed="rId3"/>
          <a:stretch>
            <a:fillRect/>
          </a:stretch>
        </p:blipFill>
        <p:spPr>
          <a:xfrm>
            <a:off x="1802242" y="1163562"/>
            <a:ext cx="8154898" cy="5089753"/>
          </a:xfrm>
          <a:prstGeom prst="rect">
            <a:avLst/>
          </a:prstGeom>
        </p:spPr>
      </p:pic>
    </p:spTree>
    <p:extLst>
      <p:ext uri="{BB962C8B-B14F-4D97-AF65-F5344CB8AC3E}">
        <p14:creationId xmlns:p14="http://schemas.microsoft.com/office/powerpoint/2010/main" val="3762338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A93D92-387B-092C-90A4-61506B87D37D}"/>
              </a:ext>
            </a:extLst>
          </p:cNvPr>
          <p:cNvSpPr>
            <a:spLocks noGrp="1"/>
          </p:cNvSpPr>
          <p:nvPr>
            <p:ph type="body" sz="quarter" idx="13"/>
          </p:nvPr>
        </p:nvSpPr>
        <p:spPr/>
        <p:txBody>
          <a:bodyPr/>
          <a:lstStyle/>
          <a:p>
            <a:r>
              <a:rPr lang="en-US" dirty="0"/>
              <a:t>Why is a standardized terminology important?</a:t>
            </a:r>
          </a:p>
        </p:txBody>
      </p:sp>
      <p:sp>
        <p:nvSpPr>
          <p:cNvPr id="3" name="Text Placeholder 2">
            <a:extLst>
              <a:ext uri="{FF2B5EF4-FFF2-40B4-BE49-F238E27FC236}">
                <a16:creationId xmlns:a16="http://schemas.microsoft.com/office/drawing/2014/main" id="{AC194711-2770-5A4F-DDD1-EE612A8F3294}"/>
              </a:ext>
            </a:extLst>
          </p:cNvPr>
          <p:cNvSpPr>
            <a:spLocks noGrp="1"/>
          </p:cNvSpPr>
          <p:nvPr>
            <p:ph type="body" sz="quarter" idx="16"/>
          </p:nvPr>
        </p:nvSpPr>
        <p:spPr/>
        <p:txBody>
          <a:bodyPr/>
          <a:lstStyle/>
          <a:p>
            <a:r>
              <a:rPr lang="en-US" sz="2400" dirty="0"/>
              <a:t>Patient safety - MPHO carries risk</a:t>
            </a:r>
          </a:p>
          <a:p>
            <a:r>
              <a:rPr lang="en-US" sz="2400" dirty="0"/>
              <a:t>What information is being conveyed to clinicians? To patients?</a:t>
            </a:r>
          </a:p>
          <a:p>
            <a:r>
              <a:rPr lang="en-US" sz="2400" dirty="0"/>
              <a:t>Biovigilance – What is stored in health records?</a:t>
            </a:r>
          </a:p>
          <a:p>
            <a:r>
              <a:rPr lang="en-US" sz="2400" dirty="0"/>
              <a:t>Inventory control – What do you have or need?</a:t>
            </a:r>
          </a:p>
          <a:p>
            <a:r>
              <a:rPr lang="en-US" sz="2400" dirty="0"/>
              <a:t>Data Mining – Statistical analysis and research</a:t>
            </a:r>
          </a:p>
          <a:p>
            <a:endParaRPr lang="en-US" sz="1800" dirty="0"/>
          </a:p>
        </p:txBody>
      </p:sp>
    </p:spTree>
    <p:extLst>
      <p:ext uri="{BB962C8B-B14F-4D97-AF65-F5344CB8AC3E}">
        <p14:creationId xmlns:p14="http://schemas.microsoft.com/office/powerpoint/2010/main" val="7680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94C20-5B19-1C7E-C3D8-25F77E4F1511}"/>
              </a:ext>
            </a:extLst>
          </p:cNvPr>
          <p:cNvSpPr>
            <a:spLocks noGrp="1"/>
          </p:cNvSpPr>
          <p:nvPr>
            <p:ph type="body" sz="quarter" idx="13"/>
          </p:nvPr>
        </p:nvSpPr>
        <p:spPr/>
        <p:txBody>
          <a:bodyPr/>
          <a:lstStyle/>
          <a:p>
            <a:r>
              <a:rPr lang="en-US" dirty="0"/>
              <a:t>ISBT 128 Information Environment Model</a:t>
            </a:r>
          </a:p>
        </p:txBody>
      </p:sp>
      <p:pic>
        <p:nvPicPr>
          <p:cNvPr id="4" name="Picture 3">
            <a:extLst>
              <a:ext uri="{FF2B5EF4-FFF2-40B4-BE49-F238E27FC236}">
                <a16:creationId xmlns:a16="http://schemas.microsoft.com/office/drawing/2014/main" id="{3BF3EA08-B071-2E1F-6B23-32B596710EFB}"/>
              </a:ext>
            </a:extLst>
          </p:cNvPr>
          <p:cNvPicPr>
            <a:picLocks noChangeAspect="1"/>
          </p:cNvPicPr>
          <p:nvPr/>
        </p:nvPicPr>
        <p:blipFill>
          <a:blip r:embed="rId3"/>
          <a:stretch>
            <a:fillRect/>
          </a:stretch>
        </p:blipFill>
        <p:spPr>
          <a:xfrm>
            <a:off x="2665550" y="885472"/>
            <a:ext cx="6641053" cy="5574322"/>
          </a:xfrm>
          <a:prstGeom prst="rect">
            <a:avLst/>
          </a:prstGeom>
        </p:spPr>
      </p:pic>
    </p:spTree>
    <p:extLst>
      <p:ext uri="{BB962C8B-B14F-4D97-AF65-F5344CB8AC3E}">
        <p14:creationId xmlns:p14="http://schemas.microsoft.com/office/powerpoint/2010/main" val="3073734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36577E-71A6-D883-B497-5296E2D571C7}"/>
              </a:ext>
            </a:extLst>
          </p:cNvPr>
          <p:cNvSpPr>
            <a:spLocks noGrp="1"/>
          </p:cNvSpPr>
          <p:nvPr>
            <p:ph type="body" sz="quarter" idx="11"/>
          </p:nvPr>
        </p:nvSpPr>
        <p:spPr/>
        <p:txBody>
          <a:bodyPr/>
          <a:lstStyle/>
          <a:p>
            <a:r>
              <a:rPr lang="en-US" dirty="0"/>
              <a:t>APPLE</a:t>
            </a:r>
          </a:p>
        </p:txBody>
      </p:sp>
      <p:sp>
        <p:nvSpPr>
          <p:cNvPr id="3" name="Text Placeholder 2">
            <a:extLst>
              <a:ext uri="{FF2B5EF4-FFF2-40B4-BE49-F238E27FC236}">
                <a16:creationId xmlns:a16="http://schemas.microsoft.com/office/drawing/2014/main" id="{16F2350B-1A86-3E7B-9C27-D8588FE8AE56}"/>
              </a:ext>
            </a:extLst>
          </p:cNvPr>
          <p:cNvSpPr>
            <a:spLocks noGrp="1"/>
          </p:cNvSpPr>
          <p:nvPr>
            <p:ph type="body" sz="quarter" idx="14"/>
          </p:nvPr>
        </p:nvSpPr>
        <p:spPr/>
        <p:txBody>
          <a:bodyPr/>
          <a:lstStyle/>
          <a:p>
            <a:r>
              <a:rPr lang="en-US" dirty="0"/>
              <a:t>CHERRY</a:t>
            </a:r>
          </a:p>
        </p:txBody>
      </p:sp>
      <p:sp>
        <p:nvSpPr>
          <p:cNvPr id="4" name="Text Placeholder 3">
            <a:extLst>
              <a:ext uri="{FF2B5EF4-FFF2-40B4-BE49-F238E27FC236}">
                <a16:creationId xmlns:a16="http://schemas.microsoft.com/office/drawing/2014/main" id="{D61426F0-A706-E6FD-803F-89D82855EF45}"/>
              </a:ext>
            </a:extLst>
          </p:cNvPr>
          <p:cNvSpPr>
            <a:spLocks noGrp="1"/>
          </p:cNvSpPr>
          <p:nvPr>
            <p:ph type="body" sz="quarter" idx="15"/>
          </p:nvPr>
        </p:nvSpPr>
        <p:spPr/>
        <p:txBody>
          <a:bodyPr/>
          <a:lstStyle/>
          <a:p>
            <a:r>
              <a:rPr lang="en-US" dirty="0"/>
              <a:t>PEACH</a:t>
            </a:r>
          </a:p>
        </p:txBody>
      </p:sp>
      <p:sp>
        <p:nvSpPr>
          <p:cNvPr id="5" name="Text Placeholder 4">
            <a:extLst>
              <a:ext uri="{FF2B5EF4-FFF2-40B4-BE49-F238E27FC236}">
                <a16:creationId xmlns:a16="http://schemas.microsoft.com/office/drawing/2014/main" id="{D6F46685-1F5F-5E83-E76B-40C125B4E100}"/>
              </a:ext>
            </a:extLst>
          </p:cNvPr>
          <p:cNvSpPr>
            <a:spLocks noGrp="1"/>
          </p:cNvSpPr>
          <p:nvPr>
            <p:ph type="body" sz="quarter" idx="16"/>
          </p:nvPr>
        </p:nvSpPr>
        <p:spPr/>
        <p:txBody>
          <a:bodyPr/>
          <a:lstStyle/>
          <a:p>
            <a:endParaRPr lang="en-US" dirty="0"/>
          </a:p>
        </p:txBody>
      </p:sp>
      <p:sp>
        <p:nvSpPr>
          <p:cNvPr id="6" name="Text Placeholder 5">
            <a:extLst>
              <a:ext uri="{FF2B5EF4-FFF2-40B4-BE49-F238E27FC236}">
                <a16:creationId xmlns:a16="http://schemas.microsoft.com/office/drawing/2014/main" id="{80A1F10C-FD44-8CEB-46AC-584E6D29BE51}"/>
              </a:ext>
            </a:extLst>
          </p:cNvPr>
          <p:cNvSpPr>
            <a:spLocks noGrp="1"/>
          </p:cNvSpPr>
          <p:nvPr>
            <p:ph type="body" sz="quarter" idx="17"/>
          </p:nvPr>
        </p:nvSpPr>
        <p:spPr/>
        <p:txBody>
          <a:bodyPr/>
          <a:lstStyle/>
          <a:p>
            <a:endParaRPr lang="en-US" dirty="0"/>
          </a:p>
        </p:txBody>
      </p:sp>
      <p:sp>
        <p:nvSpPr>
          <p:cNvPr id="7" name="Text Placeholder 6">
            <a:extLst>
              <a:ext uri="{FF2B5EF4-FFF2-40B4-BE49-F238E27FC236}">
                <a16:creationId xmlns:a16="http://schemas.microsoft.com/office/drawing/2014/main" id="{0813DCCC-B411-5624-14BA-5EB083520F7D}"/>
              </a:ext>
            </a:extLst>
          </p:cNvPr>
          <p:cNvSpPr>
            <a:spLocks noGrp="1"/>
          </p:cNvSpPr>
          <p:nvPr>
            <p:ph type="body" sz="quarter" idx="18"/>
          </p:nvPr>
        </p:nvSpPr>
        <p:spPr/>
        <p:txBody>
          <a:bodyPr/>
          <a:lstStyle/>
          <a:p>
            <a:endParaRPr lang="en-US" dirty="0"/>
          </a:p>
        </p:txBody>
      </p:sp>
      <p:sp>
        <p:nvSpPr>
          <p:cNvPr id="8" name="Text Placeholder 7">
            <a:extLst>
              <a:ext uri="{FF2B5EF4-FFF2-40B4-BE49-F238E27FC236}">
                <a16:creationId xmlns:a16="http://schemas.microsoft.com/office/drawing/2014/main" id="{E2C25F0A-966F-8C0F-445A-D69886D667FE}"/>
              </a:ext>
            </a:extLst>
          </p:cNvPr>
          <p:cNvSpPr>
            <a:spLocks noGrp="1"/>
          </p:cNvSpPr>
          <p:nvPr>
            <p:ph type="body" sz="quarter" idx="13"/>
          </p:nvPr>
        </p:nvSpPr>
        <p:spPr/>
        <p:txBody>
          <a:bodyPr/>
          <a:lstStyle/>
          <a:p>
            <a:r>
              <a:rPr lang="en-US" dirty="0"/>
              <a:t>Class Names</a:t>
            </a:r>
          </a:p>
        </p:txBody>
      </p:sp>
      <p:pic>
        <p:nvPicPr>
          <p:cNvPr id="10" name="Picture 9" descr="A basket of cherries on a counter&#10;&#10;Description automatically generated">
            <a:extLst>
              <a:ext uri="{FF2B5EF4-FFF2-40B4-BE49-F238E27FC236}">
                <a16:creationId xmlns:a16="http://schemas.microsoft.com/office/drawing/2014/main" id="{4B1DF185-735F-A968-0850-1CF2AA6B9FCB}"/>
              </a:ext>
            </a:extLst>
          </p:cNvPr>
          <p:cNvPicPr>
            <a:picLocks noChangeAspect="1"/>
          </p:cNvPicPr>
          <p:nvPr/>
        </p:nvPicPr>
        <p:blipFill>
          <a:blip r:embed="rId2"/>
          <a:srcRect t="41120" r="47977" b="16134"/>
          <a:stretch/>
        </p:blipFill>
        <p:spPr>
          <a:xfrm>
            <a:off x="8115192" y="1940975"/>
            <a:ext cx="3715608" cy="4087721"/>
          </a:xfrm>
          <a:prstGeom prst="rect">
            <a:avLst/>
          </a:prstGeom>
        </p:spPr>
      </p:pic>
      <p:pic>
        <p:nvPicPr>
          <p:cNvPr id="12" name="Picture 11" descr="A basket of peaches on a table&#10;&#10;Description automatically generated">
            <a:extLst>
              <a:ext uri="{FF2B5EF4-FFF2-40B4-BE49-F238E27FC236}">
                <a16:creationId xmlns:a16="http://schemas.microsoft.com/office/drawing/2014/main" id="{96BF5E61-7583-31BD-E6EB-9BA7497CCFD1}"/>
              </a:ext>
            </a:extLst>
          </p:cNvPr>
          <p:cNvPicPr>
            <a:picLocks noChangeAspect="1"/>
          </p:cNvPicPr>
          <p:nvPr/>
        </p:nvPicPr>
        <p:blipFill>
          <a:blip r:embed="rId3"/>
          <a:srcRect l="1323" t="16120" r="15844" b="27200"/>
          <a:stretch/>
        </p:blipFill>
        <p:spPr>
          <a:xfrm>
            <a:off x="4185916" y="1968199"/>
            <a:ext cx="3879797" cy="4037955"/>
          </a:xfrm>
          <a:prstGeom prst="rect">
            <a:avLst/>
          </a:prstGeom>
        </p:spPr>
      </p:pic>
      <p:pic>
        <p:nvPicPr>
          <p:cNvPr id="14" name="Picture 13" descr="Several baskets of apples on a counter&#10;&#10;Description automatically generated">
            <a:extLst>
              <a:ext uri="{FF2B5EF4-FFF2-40B4-BE49-F238E27FC236}">
                <a16:creationId xmlns:a16="http://schemas.microsoft.com/office/drawing/2014/main" id="{0CAA8860-9445-780F-2C26-8018C518F9E9}"/>
              </a:ext>
            </a:extLst>
          </p:cNvPr>
          <p:cNvPicPr>
            <a:picLocks noChangeAspect="1"/>
          </p:cNvPicPr>
          <p:nvPr/>
        </p:nvPicPr>
        <p:blipFill>
          <a:blip r:embed="rId4"/>
          <a:srcRect t="25488" r="55587" b="17163"/>
          <a:stretch/>
        </p:blipFill>
        <p:spPr>
          <a:xfrm>
            <a:off x="375776" y="1968200"/>
            <a:ext cx="3760661" cy="4037957"/>
          </a:xfrm>
          <a:prstGeom prst="rect">
            <a:avLst/>
          </a:prstGeom>
        </p:spPr>
      </p:pic>
    </p:spTree>
    <p:extLst>
      <p:ext uri="{BB962C8B-B14F-4D97-AF65-F5344CB8AC3E}">
        <p14:creationId xmlns:p14="http://schemas.microsoft.com/office/powerpoint/2010/main" val="152372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74DC2-5C58-4BD2-1966-3FCF2352BE82}"/>
              </a:ext>
            </a:extLst>
          </p:cNvPr>
          <p:cNvSpPr>
            <a:spLocks noGrp="1"/>
          </p:cNvSpPr>
          <p:nvPr>
            <p:ph type="body" sz="quarter" idx="11"/>
          </p:nvPr>
        </p:nvSpPr>
        <p:spPr/>
        <p:txBody>
          <a:bodyPr/>
          <a:lstStyle/>
          <a:p>
            <a:r>
              <a:rPr lang="en-US" dirty="0"/>
              <a:t>Blood</a:t>
            </a:r>
          </a:p>
        </p:txBody>
      </p:sp>
      <p:sp>
        <p:nvSpPr>
          <p:cNvPr id="3" name="Text Placeholder 2">
            <a:extLst>
              <a:ext uri="{FF2B5EF4-FFF2-40B4-BE49-F238E27FC236}">
                <a16:creationId xmlns:a16="http://schemas.microsoft.com/office/drawing/2014/main" id="{CD94687F-B208-F77A-D68F-E3DBC11AF8A1}"/>
              </a:ext>
            </a:extLst>
          </p:cNvPr>
          <p:cNvSpPr>
            <a:spLocks noGrp="1"/>
          </p:cNvSpPr>
          <p:nvPr>
            <p:ph type="body" sz="quarter" idx="14"/>
          </p:nvPr>
        </p:nvSpPr>
        <p:spPr/>
        <p:txBody>
          <a:bodyPr/>
          <a:lstStyle/>
          <a:p>
            <a:r>
              <a:rPr lang="en-US" dirty="0"/>
              <a:t>Cellular Therapy</a:t>
            </a:r>
          </a:p>
        </p:txBody>
      </p:sp>
      <p:sp>
        <p:nvSpPr>
          <p:cNvPr id="4" name="Text Placeholder 3">
            <a:extLst>
              <a:ext uri="{FF2B5EF4-FFF2-40B4-BE49-F238E27FC236}">
                <a16:creationId xmlns:a16="http://schemas.microsoft.com/office/drawing/2014/main" id="{D4ED2A5B-C5ED-E242-6BBE-15064CEF3C89}"/>
              </a:ext>
            </a:extLst>
          </p:cNvPr>
          <p:cNvSpPr>
            <a:spLocks noGrp="1"/>
          </p:cNvSpPr>
          <p:nvPr>
            <p:ph type="body" sz="quarter" idx="15"/>
          </p:nvPr>
        </p:nvSpPr>
        <p:spPr/>
        <p:txBody>
          <a:bodyPr/>
          <a:lstStyle/>
          <a:p>
            <a:r>
              <a:rPr lang="en-US" dirty="0"/>
              <a:t>Tissue</a:t>
            </a:r>
          </a:p>
        </p:txBody>
      </p:sp>
      <p:sp>
        <p:nvSpPr>
          <p:cNvPr id="5" name="Text Placeholder 4">
            <a:extLst>
              <a:ext uri="{FF2B5EF4-FFF2-40B4-BE49-F238E27FC236}">
                <a16:creationId xmlns:a16="http://schemas.microsoft.com/office/drawing/2014/main" id="{84B4BA1A-44B7-8891-4494-8C14D054FCF8}"/>
              </a:ext>
            </a:extLst>
          </p:cNvPr>
          <p:cNvSpPr>
            <a:spLocks noGrp="1"/>
          </p:cNvSpPr>
          <p:nvPr>
            <p:ph type="body" sz="quarter" idx="16"/>
          </p:nvPr>
        </p:nvSpPr>
        <p:spPr/>
        <p:txBody>
          <a:bodyPr/>
          <a:lstStyle/>
          <a:p>
            <a:pPr marL="0" indent="0" algn="l">
              <a:buNone/>
            </a:pPr>
            <a:r>
              <a:rPr lang="en-US" sz="1800" dirty="0"/>
              <a:t>CONVELESCENT PLASMA</a:t>
            </a:r>
          </a:p>
          <a:p>
            <a:pPr marL="0" indent="0" algn="l">
              <a:buNone/>
            </a:pPr>
            <a:r>
              <a:rPr lang="en-US" sz="1800" dirty="0"/>
              <a:t>CROPRECIPITATE</a:t>
            </a:r>
          </a:p>
          <a:p>
            <a:pPr marL="0" indent="0" algn="l">
              <a:buNone/>
            </a:pPr>
            <a:r>
              <a:rPr lang="en-US" sz="1800" dirty="0"/>
              <a:t>FIBRINOGEN COMPLEX</a:t>
            </a:r>
          </a:p>
          <a:p>
            <a:pPr marL="0" indent="0" algn="l">
              <a:buNone/>
            </a:pPr>
            <a:r>
              <a:rPr lang="en-US" sz="1800" dirty="0"/>
              <a:t>FRESH FROZEN PLASMA</a:t>
            </a:r>
          </a:p>
          <a:p>
            <a:pPr marL="0" indent="0" algn="l">
              <a:buNone/>
            </a:pPr>
            <a:r>
              <a:rPr lang="en-US" sz="1800" dirty="0"/>
              <a:t>PLATELETS</a:t>
            </a:r>
          </a:p>
          <a:p>
            <a:pPr marL="0" indent="0" algn="l">
              <a:buNone/>
            </a:pPr>
            <a:r>
              <a:rPr lang="en-US" sz="1800" dirty="0"/>
              <a:t>RED BLOOD CELLS</a:t>
            </a:r>
          </a:p>
          <a:p>
            <a:pPr algn="l"/>
            <a:endParaRPr lang="en-US" dirty="0"/>
          </a:p>
          <a:p>
            <a:endParaRPr lang="en-US" dirty="0"/>
          </a:p>
        </p:txBody>
      </p:sp>
      <p:sp>
        <p:nvSpPr>
          <p:cNvPr id="6" name="Text Placeholder 5">
            <a:extLst>
              <a:ext uri="{FF2B5EF4-FFF2-40B4-BE49-F238E27FC236}">
                <a16:creationId xmlns:a16="http://schemas.microsoft.com/office/drawing/2014/main" id="{88550F73-BEDD-7117-51BF-67412E7DDC2D}"/>
              </a:ext>
            </a:extLst>
          </p:cNvPr>
          <p:cNvSpPr>
            <a:spLocks noGrp="1"/>
          </p:cNvSpPr>
          <p:nvPr>
            <p:ph type="body" sz="quarter" idx="17"/>
          </p:nvPr>
        </p:nvSpPr>
        <p:spPr>
          <a:xfrm>
            <a:off x="8115191" y="1968200"/>
            <a:ext cx="3830319" cy="4016039"/>
          </a:xfrm>
        </p:spPr>
        <p:txBody>
          <a:bodyPr/>
          <a:lstStyle/>
          <a:p>
            <a:pPr marL="0" indent="0" algn="l">
              <a:buNone/>
            </a:pPr>
            <a:r>
              <a:rPr lang="en-US" sz="1800" dirty="0"/>
              <a:t>HPC, APHERESIS</a:t>
            </a:r>
          </a:p>
          <a:p>
            <a:pPr marL="0" indent="0" algn="l">
              <a:buNone/>
            </a:pPr>
            <a:r>
              <a:rPr lang="en-US" sz="1800" dirty="0"/>
              <a:t>HPC, MARROW</a:t>
            </a:r>
          </a:p>
          <a:p>
            <a:pPr marL="0" indent="0" algn="l">
              <a:buNone/>
            </a:pPr>
            <a:r>
              <a:rPr lang="en-US" sz="1800" dirty="0"/>
              <a:t>MNC, APHERESIS</a:t>
            </a:r>
          </a:p>
          <a:p>
            <a:pPr marL="0" indent="0" algn="l">
              <a:buNone/>
            </a:pPr>
            <a:r>
              <a:rPr lang="en-US" sz="1800" dirty="0"/>
              <a:t>iPSC, SKIN</a:t>
            </a:r>
          </a:p>
          <a:p>
            <a:pPr marL="0" indent="0" algn="l">
              <a:buNone/>
            </a:pPr>
            <a:r>
              <a:rPr lang="en-US" sz="1800" dirty="0"/>
              <a:t>MSC, AMNIOTIC MEMBRANE</a:t>
            </a:r>
          </a:p>
          <a:p>
            <a:pPr marL="0" indent="0" algn="l">
              <a:buNone/>
            </a:pPr>
            <a:r>
              <a:rPr lang="en-US" sz="1800" dirty="0"/>
              <a:t>DC, CORD BLOOD</a:t>
            </a:r>
          </a:p>
        </p:txBody>
      </p:sp>
      <p:sp>
        <p:nvSpPr>
          <p:cNvPr id="7" name="Text Placeholder 6">
            <a:extLst>
              <a:ext uri="{FF2B5EF4-FFF2-40B4-BE49-F238E27FC236}">
                <a16:creationId xmlns:a16="http://schemas.microsoft.com/office/drawing/2014/main" id="{672EA614-2AE1-F814-E3A2-C48F5D6ECB61}"/>
              </a:ext>
            </a:extLst>
          </p:cNvPr>
          <p:cNvSpPr>
            <a:spLocks noGrp="1"/>
          </p:cNvSpPr>
          <p:nvPr>
            <p:ph type="body" sz="quarter" idx="18"/>
          </p:nvPr>
        </p:nvSpPr>
        <p:spPr/>
        <p:txBody>
          <a:bodyPr/>
          <a:lstStyle/>
          <a:p>
            <a:pPr marL="0" indent="0" algn="l">
              <a:buNone/>
            </a:pPr>
            <a:r>
              <a:rPr lang="en-US" sz="1800" dirty="0"/>
              <a:t>ARTERY, BRACHIAL</a:t>
            </a:r>
          </a:p>
          <a:p>
            <a:pPr marL="0" indent="0" algn="l">
              <a:buNone/>
            </a:pPr>
            <a:r>
              <a:rPr lang="en-US" sz="1800" dirty="0"/>
              <a:t>VEIN, FEMORAL</a:t>
            </a:r>
          </a:p>
          <a:p>
            <a:pPr marL="0" indent="0" algn="l">
              <a:buNone/>
            </a:pPr>
            <a:r>
              <a:rPr lang="en-US" sz="1800" dirty="0"/>
              <a:t>TENDON, ACHILLES</a:t>
            </a:r>
          </a:p>
          <a:p>
            <a:pPr marL="0" indent="0" algn="l">
              <a:buNone/>
            </a:pPr>
            <a:r>
              <a:rPr lang="en-US" sz="1800" dirty="0"/>
              <a:t>BONE, CHIPS</a:t>
            </a:r>
          </a:p>
          <a:p>
            <a:pPr marL="0" indent="0" algn="l">
              <a:buNone/>
            </a:pPr>
            <a:r>
              <a:rPr lang="en-US" sz="1800" dirty="0"/>
              <a:t>DERMIS</a:t>
            </a:r>
          </a:p>
          <a:p>
            <a:pPr marL="0" indent="0" algn="l">
              <a:buNone/>
            </a:pPr>
            <a:r>
              <a:rPr lang="en-US" sz="1800" dirty="0"/>
              <a:t>BIRTH TISSUES</a:t>
            </a:r>
          </a:p>
          <a:p>
            <a:endParaRPr lang="en-US" dirty="0"/>
          </a:p>
        </p:txBody>
      </p:sp>
      <p:sp>
        <p:nvSpPr>
          <p:cNvPr id="8" name="Text Placeholder 7">
            <a:extLst>
              <a:ext uri="{FF2B5EF4-FFF2-40B4-BE49-F238E27FC236}">
                <a16:creationId xmlns:a16="http://schemas.microsoft.com/office/drawing/2014/main" id="{6BA18BB0-9B24-88CC-7485-D2BC7E398F1F}"/>
              </a:ext>
            </a:extLst>
          </p:cNvPr>
          <p:cNvSpPr>
            <a:spLocks noGrp="1"/>
          </p:cNvSpPr>
          <p:nvPr>
            <p:ph type="body" sz="quarter" idx="13"/>
          </p:nvPr>
        </p:nvSpPr>
        <p:spPr/>
        <p:txBody>
          <a:bodyPr/>
          <a:lstStyle/>
          <a:p>
            <a:r>
              <a:rPr lang="en-US" dirty="0"/>
              <a:t>Some ISBT 128 Class Names</a:t>
            </a:r>
          </a:p>
        </p:txBody>
      </p:sp>
    </p:spTree>
    <p:extLst>
      <p:ext uri="{BB962C8B-B14F-4D97-AF65-F5344CB8AC3E}">
        <p14:creationId xmlns:p14="http://schemas.microsoft.com/office/powerpoint/2010/main" val="37713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DBBA81-058C-2507-E7AC-18ACFD1FDA3B}"/>
              </a:ext>
            </a:extLst>
          </p:cNvPr>
          <p:cNvSpPr>
            <a:spLocks noGrp="1"/>
          </p:cNvSpPr>
          <p:nvPr>
            <p:ph type="body" sz="quarter" idx="11"/>
          </p:nvPr>
        </p:nvSpPr>
        <p:spPr/>
        <p:txBody>
          <a:bodyPr/>
          <a:lstStyle/>
          <a:p>
            <a:r>
              <a:rPr lang="en-US" dirty="0"/>
              <a:t>Type of preservation</a:t>
            </a:r>
          </a:p>
        </p:txBody>
      </p:sp>
      <p:sp>
        <p:nvSpPr>
          <p:cNvPr id="4" name="Text Placeholder 3">
            <a:extLst>
              <a:ext uri="{FF2B5EF4-FFF2-40B4-BE49-F238E27FC236}">
                <a16:creationId xmlns:a16="http://schemas.microsoft.com/office/drawing/2014/main" id="{9E60EE59-7C02-535A-EE58-6B906578B393}"/>
              </a:ext>
            </a:extLst>
          </p:cNvPr>
          <p:cNvSpPr>
            <a:spLocks noGrp="1"/>
          </p:cNvSpPr>
          <p:nvPr>
            <p:ph type="body" sz="quarter" idx="15"/>
          </p:nvPr>
        </p:nvSpPr>
        <p:spPr>
          <a:xfrm>
            <a:off x="6815147" y="890982"/>
            <a:ext cx="3830319" cy="430887"/>
          </a:xfrm>
        </p:spPr>
        <p:txBody>
          <a:bodyPr/>
          <a:lstStyle/>
          <a:p>
            <a:r>
              <a:rPr lang="en-US" dirty="0"/>
              <a:t>Additives</a:t>
            </a:r>
          </a:p>
        </p:txBody>
      </p:sp>
      <p:sp>
        <p:nvSpPr>
          <p:cNvPr id="8" name="Text Placeholder 7">
            <a:extLst>
              <a:ext uri="{FF2B5EF4-FFF2-40B4-BE49-F238E27FC236}">
                <a16:creationId xmlns:a16="http://schemas.microsoft.com/office/drawing/2014/main" id="{D6FA8D3E-ED23-0371-0633-D4BBCA404E0C}"/>
              </a:ext>
            </a:extLst>
          </p:cNvPr>
          <p:cNvSpPr>
            <a:spLocks noGrp="1"/>
          </p:cNvSpPr>
          <p:nvPr>
            <p:ph type="body" sz="quarter" idx="13"/>
          </p:nvPr>
        </p:nvSpPr>
        <p:spPr/>
        <p:txBody>
          <a:bodyPr/>
          <a:lstStyle/>
          <a:p>
            <a:r>
              <a:rPr lang="en-US" dirty="0"/>
              <a:t>Attribute Groups</a:t>
            </a:r>
          </a:p>
        </p:txBody>
      </p:sp>
      <p:pic>
        <p:nvPicPr>
          <p:cNvPr id="12" name="Picture 11" descr="A bowl of food on a counter&#10;&#10;Description automatically generated">
            <a:extLst>
              <a:ext uri="{FF2B5EF4-FFF2-40B4-BE49-F238E27FC236}">
                <a16:creationId xmlns:a16="http://schemas.microsoft.com/office/drawing/2014/main" id="{1388766D-4F1E-0FD2-3C20-67734066D0B0}"/>
              </a:ext>
            </a:extLst>
          </p:cNvPr>
          <p:cNvPicPr>
            <a:picLocks noChangeAspect="1"/>
          </p:cNvPicPr>
          <p:nvPr/>
        </p:nvPicPr>
        <p:blipFill>
          <a:blip r:embed="rId2"/>
          <a:srcRect l="-384" t="33262" r="9689" b="22150"/>
          <a:stretch/>
        </p:blipFill>
        <p:spPr>
          <a:xfrm>
            <a:off x="152669" y="1730476"/>
            <a:ext cx="4645473" cy="3057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group of bags of food&#10;&#10;Description automatically generated">
            <a:extLst>
              <a:ext uri="{FF2B5EF4-FFF2-40B4-BE49-F238E27FC236}">
                <a16:creationId xmlns:a16="http://schemas.microsoft.com/office/drawing/2014/main" id="{E93D4187-67EE-AB51-C2CF-299ED8002399}"/>
              </a:ext>
            </a:extLst>
          </p:cNvPr>
          <p:cNvPicPr>
            <a:picLocks noChangeAspect="1"/>
          </p:cNvPicPr>
          <p:nvPr/>
        </p:nvPicPr>
        <p:blipFill>
          <a:blip r:embed="rId3"/>
          <a:srcRect t="23801" r="2460" b="15299"/>
          <a:stretch/>
        </p:blipFill>
        <p:spPr>
          <a:xfrm>
            <a:off x="1042219" y="3976219"/>
            <a:ext cx="5270090" cy="2457487"/>
          </a:xfrm>
          <a:prstGeom prst="ellipse">
            <a:avLst/>
          </a:prstGeom>
          <a:ln>
            <a:noFill/>
          </a:ln>
          <a:effectLst>
            <a:softEdge rad="112500"/>
          </a:effectLst>
        </p:spPr>
      </p:pic>
      <p:pic>
        <p:nvPicPr>
          <p:cNvPr id="16" name="Picture 15" descr="A bowl of fruit and a cup of coffee&#10;&#10;Description automatically generated">
            <a:extLst>
              <a:ext uri="{FF2B5EF4-FFF2-40B4-BE49-F238E27FC236}">
                <a16:creationId xmlns:a16="http://schemas.microsoft.com/office/drawing/2014/main" id="{57FE5213-CB84-FCC2-1222-53B77DF60138}"/>
              </a:ext>
            </a:extLst>
          </p:cNvPr>
          <p:cNvPicPr>
            <a:picLocks noChangeAspect="1"/>
          </p:cNvPicPr>
          <p:nvPr/>
        </p:nvPicPr>
        <p:blipFill>
          <a:blip r:embed="rId4"/>
          <a:srcRect l="36846" t="3931"/>
          <a:stretch/>
        </p:blipFill>
        <p:spPr>
          <a:xfrm rot="5400000">
            <a:off x="5332007" y="1094157"/>
            <a:ext cx="3232463" cy="3687888"/>
          </a:xfrm>
          <a:prstGeom prst="ellipse">
            <a:avLst/>
          </a:prstGeom>
          <a:ln>
            <a:noFill/>
          </a:ln>
          <a:effectLst>
            <a:softEdge rad="112500"/>
          </a:effectLst>
        </p:spPr>
      </p:pic>
      <p:pic>
        <p:nvPicPr>
          <p:cNvPr id="18" name="Picture 17" descr="A baked peach pie in a white dish&#10;&#10;Description automatically generated">
            <a:extLst>
              <a:ext uri="{FF2B5EF4-FFF2-40B4-BE49-F238E27FC236}">
                <a16:creationId xmlns:a16="http://schemas.microsoft.com/office/drawing/2014/main" id="{2B6E70E1-C675-BADD-0E36-AF2ED002243A}"/>
              </a:ext>
            </a:extLst>
          </p:cNvPr>
          <p:cNvPicPr>
            <a:picLocks noChangeAspect="1"/>
          </p:cNvPicPr>
          <p:nvPr/>
        </p:nvPicPr>
        <p:blipFill>
          <a:blip r:embed="rId5"/>
          <a:srcRect l="7419" t="18839" r="3791" b="6391"/>
          <a:stretch/>
        </p:blipFill>
        <p:spPr>
          <a:xfrm>
            <a:off x="7087706" y="3233046"/>
            <a:ext cx="5083302" cy="3197120"/>
          </a:xfrm>
          <a:prstGeom prst="ellipse">
            <a:avLst/>
          </a:prstGeom>
          <a:ln>
            <a:noFill/>
          </a:ln>
          <a:effectLst>
            <a:softEdge rad="112500"/>
          </a:effectLst>
        </p:spPr>
      </p:pic>
    </p:spTree>
    <p:extLst>
      <p:ext uri="{BB962C8B-B14F-4D97-AF65-F5344CB8AC3E}">
        <p14:creationId xmlns:p14="http://schemas.microsoft.com/office/powerpoint/2010/main" val="138779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B8E912-E69A-8B7C-24C5-311E9197702D}"/>
              </a:ext>
            </a:extLst>
          </p:cNvPr>
          <p:cNvSpPr>
            <a:spLocks noGrp="1"/>
          </p:cNvSpPr>
          <p:nvPr>
            <p:ph type="body" sz="quarter" idx="11"/>
          </p:nvPr>
        </p:nvSpPr>
        <p:spPr/>
        <p:txBody>
          <a:bodyPr/>
          <a:lstStyle/>
          <a:p>
            <a:r>
              <a:rPr lang="en-US" dirty="0"/>
              <a:t>Blood</a:t>
            </a:r>
          </a:p>
        </p:txBody>
      </p:sp>
      <p:sp>
        <p:nvSpPr>
          <p:cNvPr id="3" name="Text Placeholder 2">
            <a:extLst>
              <a:ext uri="{FF2B5EF4-FFF2-40B4-BE49-F238E27FC236}">
                <a16:creationId xmlns:a16="http://schemas.microsoft.com/office/drawing/2014/main" id="{AECF440B-F3B3-3923-6D25-F9C25DAD6C39}"/>
              </a:ext>
            </a:extLst>
          </p:cNvPr>
          <p:cNvSpPr>
            <a:spLocks noGrp="1"/>
          </p:cNvSpPr>
          <p:nvPr>
            <p:ph type="body" sz="quarter" idx="14"/>
          </p:nvPr>
        </p:nvSpPr>
        <p:spPr/>
        <p:txBody>
          <a:bodyPr/>
          <a:lstStyle/>
          <a:p>
            <a:r>
              <a:rPr lang="en-US" dirty="0"/>
              <a:t>Cellular Therapy</a:t>
            </a:r>
          </a:p>
        </p:txBody>
      </p:sp>
      <p:sp>
        <p:nvSpPr>
          <p:cNvPr id="4" name="Text Placeholder 3">
            <a:extLst>
              <a:ext uri="{FF2B5EF4-FFF2-40B4-BE49-F238E27FC236}">
                <a16:creationId xmlns:a16="http://schemas.microsoft.com/office/drawing/2014/main" id="{70DA6D9D-E01B-1D64-D684-434E64E10A7A}"/>
              </a:ext>
            </a:extLst>
          </p:cNvPr>
          <p:cNvSpPr>
            <a:spLocks noGrp="1"/>
          </p:cNvSpPr>
          <p:nvPr>
            <p:ph type="body" sz="quarter" idx="15"/>
          </p:nvPr>
        </p:nvSpPr>
        <p:spPr/>
        <p:txBody>
          <a:bodyPr/>
          <a:lstStyle/>
          <a:p>
            <a:r>
              <a:rPr lang="en-US" dirty="0"/>
              <a:t>Tissue</a:t>
            </a:r>
          </a:p>
        </p:txBody>
      </p:sp>
      <p:sp>
        <p:nvSpPr>
          <p:cNvPr id="5" name="Text Placeholder 4">
            <a:extLst>
              <a:ext uri="{FF2B5EF4-FFF2-40B4-BE49-F238E27FC236}">
                <a16:creationId xmlns:a16="http://schemas.microsoft.com/office/drawing/2014/main" id="{8546D117-C257-C9C0-B2D8-AA6BFBA56BFE}"/>
              </a:ext>
            </a:extLst>
          </p:cNvPr>
          <p:cNvSpPr>
            <a:spLocks noGrp="1"/>
          </p:cNvSpPr>
          <p:nvPr>
            <p:ph type="body" sz="quarter" idx="16"/>
          </p:nvPr>
        </p:nvSpPr>
        <p:spPr/>
        <p:txBody>
          <a:bodyPr/>
          <a:lstStyle/>
          <a:p>
            <a:pPr algn="l"/>
            <a:r>
              <a:rPr lang="en-US" sz="1800" dirty="0"/>
              <a:t>Core conditions</a:t>
            </a:r>
          </a:p>
          <a:p>
            <a:pPr algn="l"/>
            <a:r>
              <a:rPr lang="en-US" sz="1800" dirty="0"/>
              <a:t>System Integrity</a:t>
            </a:r>
          </a:p>
          <a:p>
            <a:pPr algn="l"/>
            <a:r>
              <a:rPr lang="en-US" sz="1800" dirty="0"/>
              <a:t>Irradiation</a:t>
            </a:r>
          </a:p>
          <a:p>
            <a:pPr algn="l"/>
            <a:r>
              <a:rPr lang="en-US" sz="1800" dirty="0"/>
              <a:t>Residual Leukocyte Content</a:t>
            </a:r>
          </a:p>
          <a:p>
            <a:pPr algn="l"/>
            <a:r>
              <a:rPr lang="en-US" sz="1800" dirty="0"/>
              <a:t>Pathogen Reduction</a:t>
            </a:r>
          </a:p>
          <a:p>
            <a:pPr algn="l"/>
            <a:r>
              <a:rPr lang="en-US" sz="1800" dirty="0"/>
              <a:t>Antibody Specificity</a:t>
            </a:r>
          </a:p>
        </p:txBody>
      </p:sp>
      <p:sp>
        <p:nvSpPr>
          <p:cNvPr id="6" name="Text Placeholder 5">
            <a:extLst>
              <a:ext uri="{FF2B5EF4-FFF2-40B4-BE49-F238E27FC236}">
                <a16:creationId xmlns:a16="http://schemas.microsoft.com/office/drawing/2014/main" id="{714C4330-00F3-5253-CCCD-3E56762931ED}"/>
              </a:ext>
            </a:extLst>
          </p:cNvPr>
          <p:cNvSpPr>
            <a:spLocks noGrp="1"/>
          </p:cNvSpPr>
          <p:nvPr>
            <p:ph type="body" sz="quarter" idx="17"/>
          </p:nvPr>
        </p:nvSpPr>
        <p:spPr/>
        <p:txBody>
          <a:bodyPr/>
          <a:lstStyle/>
          <a:p>
            <a:pPr algn="l"/>
            <a:r>
              <a:rPr lang="en-US" sz="1800" dirty="0"/>
              <a:t>Core conditions</a:t>
            </a:r>
          </a:p>
          <a:p>
            <a:pPr algn="l"/>
            <a:r>
              <a:rPr lang="en-US" sz="1800" dirty="0"/>
              <a:t>Cryoprotectant</a:t>
            </a:r>
          </a:p>
          <a:p>
            <a:pPr algn="l"/>
            <a:r>
              <a:rPr lang="en-US" sz="1800" dirty="0"/>
              <a:t>Genetically Modified</a:t>
            </a:r>
          </a:p>
          <a:p>
            <a:pPr algn="l"/>
            <a:r>
              <a:rPr lang="en-US" sz="1800" dirty="0"/>
              <a:t>Mobilization</a:t>
            </a:r>
          </a:p>
          <a:p>
            <a:pPr algn="l"/>
            <a:r>
              <a:rPr lang="en-US" sz="1800" dirty="0"/>
              <a:t>Enrichment</a:t>
            </a:r>
          </a:p>
          <a:p>
            <a:pPr algn="l"/>
            <a:r>
              <a:rPr lang="en-US" sz="1800" dirty="0"/>
              <a:t>Cultured</a:t>
            </a:r>
          </a:p>
        </p:txBody>
      </p:sp>
      <p:sp>
        <p:nvSpPr>
          <p:cNvPr id="7" name="Text Placeholder 6">
            <a:extLst>
              <a:ext uri="{FF2B5EF4-FFF2-40B4-BE49-F238E27FC236}">
                <a16:creationId xmlns:a16="http://schemas.microsoft.com/office/drawing/2014/main" id="{685E1ECA-F4EB-E344-CB1E-34F4D9D11803}"/>
              </a:ext>
            </a:extLst>
          </p:cNvPr>
          <p:cNvSpPr>
            <a:spLocks noGrp="1"/>
          </p:cNvSpPr>
          <p:nvPr>
            <p:ph type="body" sz="quarter" idx="18"/>
          </p:nvPr>
        </p:nvSpPr>
        <p:spPr/>
        <p:txBody>
          <a:bodyPr/>
          <a:lstStyle/>
          <a:p>
            <a:pPr algn="l"/>
            <a:r>
              <a:rPr lang="en-US" sz="1800" dirty="0"/>
              <a:t>Additives</a:t>
            </a:r>
          </a:p>
          <a:p>
            <a:pPr algn="l"/>
            <a:r>
              <a:rPr lang="en-US" sz="1800" dirty="0"/>
              <a:t>Type of Preservation</a:t>
            </a:r>
          </a:p>
          <a:p>
            <a:pPr algn="l"/>
            <a:r>
              <a:rPr lang="en-US" sz="1800" dirty="0"/>
              <a:t>Pathogen Reduction</a:t>
            </a:r>
          </a:p>
          <a:p>
            <a:pPr algn="l"/>
            <a:r>
              <a:rPr lang="en-US" sz="1800" dirty="0"/>
              <a:t>Demineralization</a:t>
            </a:r>
          </a:p>
          <a:p>
            <a:pPr algn="l"/>
            <a:r>
              <a:rPr lang="en-US" sz="1800" dirty="0"/>
              <a:t>Nominal Granule Size</a:t>
            </a:r>
          </a:p>
          <a:p>
            <a:pPr algn="l"/>
            <a:r>
              <a:rPr lang="en-US" sz="1800" dirty="0"/>
              <a:t>Skin Fenestration</a:t>
            </a:r>
          </a:p>
        </p:txBody>
      </p:sp>
      <p:sp>
        <p:nvSpPr>
          <p:cNvPr id="8" name="Text Placeholder 7">
            <a:extLst>
              <a:ext uri="{FF2B5EF4-FFF2-40B4-BE49-F238E27FC236}">
                <a16:creationId xmlns:a16="http://schemas.microsoft.com/office/drawing/2014/main" id="{C0E5113A-4591-0F9C-9226-FF4E4663B8D8}"/>
              </a:ext>
            </a:extLst>
          </p:cNvPr>
          <p:cNvSpPr>
            <a:spLocks noGrp="1"/>
          </p:cNvSpPr>
          <p:nvPr>
            <p:ph type="body" sz="quarter" idx="13"/>
          </p:nvPr>
        </p:nvSpPr>
        <p:spPr/>
        <p:txBody>
          <a:bodyPr/>
          <a:lstStyle/>
          <a:p>
            <a:r>
              <a:rPr lang="en-US" dirty="0"/>
              <a:t>Some ISBT 128 Attribute Groups</a:t>
            </a:r>
          </a:p>
        </p:txBody>
      </p:sp>
    </p:spTree>
    <p:extLst>
      <p:ext uri="{BB962C8B-B14F-4D97-AF65-F5344CB8AC3E}">
        <p14:creationId xmlns:p14="http://schemas.microsoft.com/office/powerpoint/2010/main" val="3089030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19B54A-923E-CEF4-49DC-9250C9A3855E}"/>
              </a:ext>
            </a:extLst>
          </p:cNvPr>
          <p:cNvSpPr>
            <a:spLocks noGrp="1"/>
          </p:cNvSpPr>
          <p:nvPr>
            <p:ph type="body" sz="quarter" idx="13"/>
          </p:nvPr>
        </p:nvSpPr>
        <p:spPr/>
        <p:txBody>
          <a:bodyPr/>
          <a:lstStyle/>
          <a:p>
            <a:r>
              <a:rPr lang="en-US" dirty="0"/>
              <a:t>How?</a:t>
            </a:r>
          </a:p>
        </p:txBody>
      </p:sp>
      <p:sp>
        <p:nvSpPr>
          <p:cNvPr id="3" name="Text Placeholder 2">
            <a:extLst>
              <a:ext uri="{FF2B5EF4-FFF2-40B4-BE49-F238E27FC236}">
                <a16:creationId xmlns:a16="http://schemas.microsoft.com/office/drawing/2014/main" id="{CE200FD4-0D8D-D045-D39C-3F9E7C6B26E0}"/>
              </a:ext>
            </a:extLst>
          </p:cNvPr>
          <p:cNvSpPr>
            <a:spLocks noGrp="1"/>
          </p:cNvSpPr>
          <p:nvPr>
            <p:ph type="body" sz="quarter" idx="16"/>
          </p:nvPr>
        </p:nvSpPr>
        <p:spPr/>
        <p:txBody>
          <a:bodyPr/>
          <a:lstStyle/>
          <a:p>
            <a:r>
              <a:rPr lang="en-US" sz="2400" dirty="0"/>
              <a:t>ISBT 128 Standard Information Environment</a:t>
            </a:r>
          </a:p>
          <a:p>
            <a:r>
              <a:rPr lang="en-US" sz="2400" dirty="0"/>
              <a:t>Technical Advisory Groups</a:t>
            </a:r>
          </a:p>
          <a:p>
            <a:r>
              <a:rPr lang="en-US" sz="2400" dirty="0"/>
              <a:t>Standards Committee</a:t>
            </a:r>
          </a:p>
          <a:p>
            <a:r>
              <a:rPr lang="en-US" sz="2400" dirty="0"/>
              <a:t>Public Comment</a:t>
            </a:r>
          </a:p>
        </p:txBody>
      </p:sp>
      <p:pic>
        <p:nvPicPr>
          <p:cNvPr id="4" name="Picture 3">
            <a:extLst>
              <a:ext uri="{FF2B5EF4-FFF2-40B4-BE49-F238E27FC236}">
                <a16:creationId xmlns:a16="http://schemas.microsoft.com/office/drawing/2014/main" id="{1268647A-3CA6-C9F3-0712-621C5FE76A63}"/>
              </a:ext>
            </a:extLst>
          </p:cNvPr>
          <p:cNvPicPr>
            <a:picLocks noChangeAspect="1"/>
          </p:cNvPicPr>
          <p:nvPr/>
        </p:nvPicPr>
        <p:blipFill>
          <a:blip r:embed="rId3"/>
          <a:stretch>
            <a:fillRect/>
          </a:stretch>
        </p:blipFill>
        <p:spPr>
          <a:xfrm>
            <a:off x="5815314" y="816636"/>
            <a:ext cx="6230652" cy="5224725"/>
          </a:xfrm>
          <a:prstGeom prst="rect">
            <a:avLst/>
          </a:prstGeom>
        </p:spPr>
      </p:pic>
    </p:spTree>
    <p:extLst>
      <p:ext uri="{BB962C8B-B14F-4D97-AF65-F5344CB8AC3E}">
        <p14:creationId xmlns:p14="http://schemas.microsoft.com/office/powerpoint/2010/main" val="2752977625"/>
      </p:ext>
    </p:extLst>
  </p:cSld>
  <p:clrMapOvr>
    <a:masterClrMapping/>
  </p:clrMapOvr>
</p:sld>
</file>

<file path=ppt/theme/theme1.xml><?xml version="1.0" encoding="utf-8"?>
<a:theme xmlns:a="http://schemas.openxmlformats.org/drawingml/2006/main" name="Custom Design">
  <a:themeElements>
    <a:clrScheme name="Forum 30 Theme">
      <a:dk1>
        <a:srgbClr val="595959"/>
      </a:dk1>
      <a:lt1>
        <a:srgbClr val="FFFFFF"/>
      </a:lt1>
      <a:dk2>
        <a:srgbClr val="425B76"/>
      </a:dk2>
      <a:lt2>
        <a:srgbClr val="E8E8E8"/>
      </a:lt2>
      <a:accent1>
        <a:srgbClr val="425B76"/>
      </a:accent1>
      <a:accent2>
        <a:srgbClr val="FAA61A"/>
      </a:accent2>
      <a:accent3>
        <a:srgbClr val="D8D8D8"/>
      </a:accent3>
      <a:accent4>
        <a:srgbClr val="FFFFFF"/>
      </a:accent4>
      <a:accent5>
        <a:srgbClr val="FFFFFF"/>
      </a:accent5>
      <a:accent6>
        <a:srgbClr val="FFFFFF"/>
      </a:accent6>
      <a:hlink>
        <a:srgbClr val="FAA61A"/>
      </a:hlink>
      <a:folHlink>
        <a:srgbClr val="E5900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6AF7C6DDDA8A4FAC9C12D744BD9A49" ma:contentTypeVersion="15" ma:contentTypeDescription="Create a new document." ma:contentTypeScope="" ma:versionID="0c3b8b9268f3bbe46e7df436748fb7aa">
  <xsd:schema xmlns:xsd="http://www.w3.org/2001/XMLSchema" xmlns:xs="http://www.w3.org/2001/XMLSchema" xmlns:p="http://schemas.microsoft.com/office/2006/metadata/properties" xmlns:ns2="0c76a06a-cd16-427e-91a1-cd5451a0a4bd" xmlns:ns3="08e3d5ac-ca22-4e28-9f1e-d2fd086a49d3" targetNamespace="http://schemas.microsoft.com/office/2006/metadata/properties" ma:root="true" ma:fieldsID="e83fe8c07e5ccd3532482a5a894fe3e4" ns2:_="" ns3:_="">
    <xsd:import namespace="0c76a06a-cd16-427e-91a1-cd5451a0a4bd"/>
    <xsd:import namespace="08e3d5ac-ca22-4e28-9f1e-d2fd086a49d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76a06a-cd16-427e-91a1-cd5451a0a4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5b8631-821b-43fa-8e02-b25f38415ba2}" ma:internalName="TaxCatchAll" ma:showField="CatchAllData" ma:web="0c76a06a-cd16-427e-91a1-cd5451a0a4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e3d5ac-ca22-4e28-9f1e-d2fd086a49d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c0b10b-f899-45ff-8635-b8f7b60ab2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c76a06a-cd16-427e-91a1-cd5451a0a4bd">
      <UserInfo>
        <DisplayName>SharingLinks.70c60efe-c505-471c-83a3-d1e46d627821.OrganizationView.b73ecb0b-61fc-4278-aaaa-6f01623ae636</DisplayName>
        <AccountId>251</AccountId>
        <AccountType/>
      </UserInfo>
      <UserInfo>
        <DisplayName>Eoin McGrath</DisplayName>
        <AccountId>35</AccountId>
        <AccountType/>
      </UserInfo>
      <UserInfo>
        <DisplayName>Robert Eich</DisplayName>
        <AccountId>337</AccountId>
        <AccountType/>
      </UserInfo>
      <UserInfo>
        <DisplayName>Beatriz Perez</DisplayName>
        <AccountId>28</AccountId>
        <AccountType/>
      </UserInfo>
      <UserInfo>
        <DisplayName>Wendy Becerra</DisplayName>
        <AccountId>37</AccountId>
        <AccountType/>
      </UserInfo>
    </SharedWithUsers>
    <MediaLengthInSeconds xmlns="08e3d5ac-ca22-4e28-9f1e-d2fd086a49d3" xsi:nil="true"/>
    <lcf76f155ced4ddcb4097134ff3c332f xmlns="08e3d5ac-ca22-4e28-9f1e-d2fd086a49d3">
      <Terms xmlns="http://schemas.microsoft.com/office/infopath/2007/PartnerControls"/>
    </lcf76f155ced4ddcb4097134ff3c332f>
    <TaxCatchAll xmlns="0c76a06a-cd16-427e-91a1-cd5451a0a4bd" xsi:nil="true"/>
  </documentManagement>
</p:properties>
</file>

<file path=customXml/itemProps1.xml><?xml version="1.0" encoding="utf-8"?>
<ds:datastoreItem xmlns:ds="http://schemas.openxmlformats.org/officeDocument/2006/customXml" ds:itemID="{026CB2D3-DE05-408B-A1CD-F7C231360F5F}"/>
</file>

<file path=customXml/itemProps2.xml><?xml version="1.0" encoding="utf-8"?>
<ds:datastoreItem xmlns:ds="http://schemas.openxmlformats.org/officeDocument/2006/customXml" ds:itemID="{36871B58-B11B-4962-9400-11C829502A7D}">
  <ds:schemaRefs>
    <ds:schemaRef ds:uri="http://schemas.microsoft.com/sharepoint/v3/contenttype/forms"/>
  </ds:schemaRefs>
</ds:datastoreItem>
</file>

<file path=customXml/itemProps3.xml><?xml version="1.0" encoding="utf-8"?>
<ds:datastoreItem xmlns:ds="http://schemas.openxmlformats.org/officeDocument/2006/customXml" ds:itemID="{67E3907B-B0AD-4A7D-9C9A-5E1F61EB995A}">
  <ds:schemaRefs>
    <ds:schemaRef ds:uri="5fe35bad-61e5-415d-9dee-b2760fe752bf"/>
    <ds:schemaRef ds:uri="http://schemas.microsoft.com/office/2006/metadata/properties"/>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445eb171-70ce-48e0-bbe4-52385629f4a9"/>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2688</TotalTime>
  <Words>1069</Words>
  <Application>Microsoft Office PowerPoint</Application>
  <PresentationFormat>Widescreen</PresentationFormat>
  <Paragraphs>180</Paragraphs>
  <Slides>20</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Google Sans</vt:lpstr>
      <vt:lpstr>Libre Franklin Medium</vt:lpstr>
      <vt:lpstr>Montserrat</vt:lpstr>
      <vt:lpstr>Tahoma</vt:lpstr>
      <vt:lpstr>Verdana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Rabe</dc:creator>
  <cp:lastModifiedBy>Christina Salinas</cp:lastModifiedBy>
  <cp:revision>6</cp:revision>
  <cp:lastPrinted>2024-11-11T17:58:25Z</cp:lastPrinted>
  <dcterms:created xsi:type="dcterms:W3CDTF">2019-10-16T18:24:22Z</dcterms:created>
  <dcterms:modified xsi:type="dcterms:W3CDTF">2025-02-11T16:06:01Z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0x010100606AF7C6DDDA8A4FAC9C12D744BD9A49</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