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4"/>
    <p:sldMasterId id="2147483707" r:id="rId5"/>
    <p:sldMasterId id="2147483678" r:id="rId6"/>
    <p:sldMasterId id="2147483700" r:id="rId7"/>
    <p:sldMasterId id="2147483706" r:id="rId8"/>
    <p:sldMasterId id="2147483709" r:id="rId9"/>
  </p:sldMasterIdLst>
  <p:notesMasterIdLst>
    <p:notesMasterId r:id="rId22"/>
  </p:notesMasterIdLst>
  <p:handoutMasterIdLst>
    <p:handoutMasterId r:id="rId23"/>
  </p:handoutMasterIdLst>
  <p:sldIdLst>
    <p:sldId id="271" r:id="rId10"/>
    <p:sldId id="345" r:id="rId11"/>
    <p:sldId id="348" r:id="rId12"/>
    <p:sldId id="341" r:id="rId13"/>
    <p:sldId id="343" r:id="rId14"/>
    <p:sldId id="353" r:id="rId15"/>
    <p:sldId id="346" r:id="rId16"/>
    <p:sldId id="355" r:id="rId17"/>
    <p:sldId id="349" r:id="rId18"/>
    <p:sldId id="342" r:id="rId19"/>
    <p:sldId id="258" r:id="rId20"/>
    <p:sldId id="269" r:id="rId21"/>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CB6"/>
    <a:srgbClr val="40474E"/>
    <a:srgbClr val="F17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3"/>
  </p:normalViewPr>
  <p:slideViewPr>
    <p:cSldViewPr snapToGrid="0" snapToObjects="1" showGuides="1">
      <p:cViewPr varScale="1">
        <p:scale>
          <a:sx n="75" d="100"/>
          <a:sy n="75" d="100"/>
        </p:scale>
        <p:origin x="1044" y="64"/>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8" d="100"/>
          <a:sy n="88" d="100"/>
        </p:scale>
        <p:origin x="387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940F4B-9A1C-7D46-BD7B-0E399162DE3C}"/>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72C845-4C00-1C42-BF73-3B7CE54B1B05}"/>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FAFCA771-7D39-C047-9CA0-A6A7D7AE5464}" type="datetimeFigureOut">
              <a:rPr lang="en-US" smtClean="0"/>
              <a:t>11/11/2024</a:t>
            </a:fld>
            <a:endParaRPr lang="en-US" dirty="0"/>
          </a:p>
        </p:txBody>
      </p:sp>
      <p:sp>
        <p:nvSpPr>
          <p:cNvPr id="4" name="Footer Placeholder 3">
            <a:extLst>
              <a:ext uri="{FF2B5EF4-FFF2-40B4-BE49-F238E27FC236}">
                <a16:creationId xmlns:a16="http://schemas.microsoft.com/office/drawing/2014/main" id="{E5177563-1AA1-6F45-8F0C-ACCE476C4659}"/>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03187A-B45D-CB47-A2CC-90D38797C9F1}"/>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BE7A03A-F5DF-3C4D-AF4B-5FE314474F23}" type="slidenum">
              <a:rPr lang="en-US" smtClean="0"/>
              <a:t>‹#›</a:t>
            </a:fld>
            <a:endParaRPr lang="en-US" dirty="0"/>
          </a:p>
        </p:txBody>
      </p:sp>
    </p:spTree>
    <p:extLst>
      <p:ext uri="{BB962C8B-B14F-4D97-AF65-F5344CB8AC3E}">
        <p14:creationId xmlns:p14="http://schemas.microsoft.com/office/powerpoint/2010/main" val="1009629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23D8DBB-A3C2-6F45-8DF7-01E41CD3C3DA}" type="datetimeFigureOut">
              <a:rPr lang="en-US" smtClean="0"/>
              <a:t>11/11/2024</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83E7CD10-84BE-2645-BEB3-DA7015D3A524}" type="slidenum">
              <a:rPr lang="en-US" smtClean="0"/>
              <a:t>‹#›</a:t>
            </a:fld>
            <a:endParaRPr lang="en-US" dirty="0"/>
          </a:p>
        </p:txBody>
      </p:sp>
    </p:spTree>
    <p:extLst>
      <p:ext uri="{BB962C8B-B14F-4D97-AF65-F5344CB8AC3E}">
        <p14:creationId xmlns:p14="http://schemas.microsoft.com/office/powerpoint/2010/main" val="3988999133"/>
      </p:ext>
    </p:extLst>
  </p:cSld>
  <p:clrMap bg1="lt1" tx1="dk1" bg2="lt2" tx2="dk2" accent1="accent1" accent2="accent2" accent3="accent3" accent4="accent4" accent5="accent5" accent6="accent6" hlink="hlink" folHlink="folHlink"/>
  <p:notesStyle>
    <a:lvl1pPr marL="0" algn="l" defTabSz="768096" rtl="0" eaLnBrk="1" latinLnBrk="0" hangingPunct="1">
      <a:defRPr sz="1008" kern="1200">
        <a:solidFill>
          <a:schemeClr val="tx1"/>
        </a:solidFill>
        <a:latin typeface="+mn-lt"/>
        <a:ea typeface="+mn-ea"/>
        <a:cs typeface="+mn-cs"/>
      </a:defRPr>
    </a:lvl1pPr>
    <a:lvl2pPr marL="384048" algn="l" defTabSz="768096" rtl="0" eaLnBrk="1" latinLnBrk="0" hangingPunct="1">
      <a:defRPr sz="1008" kern="1200">
        <a:solidFill>
          <a:schemeClr val="tx1"/>
        </a:solidFill>
        <a:latin typeface="+mn-lt"/>
        <a:ea typeface="+mn-ea"/>
        <a:cs typeface="+mn-cs"/>
      </a:defRPr>
    </a:lvl2pPr>
    <a:lvl3pPr marL="768096" algn="l" defTabSz="768096" rtl="0" eaLnBrk="1" latinLnBrk="0" hangingPunct="1">
      <a:defRPr sz="1008" kern="1200">
        <a:solidFill>
          <a:schemeClr val="tx1"/>
        </a:solidFill>
        <a:latin typeface="+mn-lt"/>
        <a:ea typeface="+mn-ea"/>
        <a:cs typeface="+mn-cs"/>
      </a:defRPr>
    </a:lvl3pPr>
    <a:lvl4pPr marL="1152144" algn="l" defTabSz="768096" rtl="0" eaLnBrk="1" latinLnBrk="0" hangingPunct="1">
      <a:defRPr sz="1008" kern="1200">
        <a:solidFill>
          <a:schemeClr val="tx1"/>
        </a:solidFill>
        <a:latin typeface="+mn-lt"/>
        <a:ea typeface="+mn-ea"/>
        <a:cs typeface="+mn-cs"/>
      </a:defRPr>
    </a:lvl4pPr>
    <a:lvl5pPr marL="1536192" algn="l" defTabSz="768096" rtl="0" eaLnBrk="1" latinLnBrk="0" hangingPunct="1">
      <a:defRPr sz="1008" kern="1200">
        <a:solidFill>
          <a:schemeClr val="tx1"/>
        </a:solidFill>
        <a:latin typeface="+mn-lt"/>
        <a:ea typeface="+mn-ea"/>
        <a:cs typeface="+mn-cs"/>
      </a:defRPr>
    </a:lvl5pPr>
    <a:lvl6pPr marL="1920240" algn="l" defTabSz="768096" rtl="0" eaLnBrk="1" latinLnBrk="0" hangingPunct="1">
      <a:defRPr sz="1008" kern="1200">
        <a:solidFill>
          <a:schemeClr val="tx1"/>
        </a:solidFill>
        <a:latin typeface="+mn-lt"/>
        <a:ea typeface="+mn-ea"/>
        <a:cs typeface="+mn-cs"/>
      </a:defRPr>
    </a:lvl6pPr>
    <a:lvl7pPr marL="2304288" algn="l" defTabSz="768096" rtl="0" eaLnBrk="1" latinLnBrk="0" hangingPunct="1">
      <a:defRPr sz="1008" kern="1200">
        <a:solidFill>
          <a:schemeClr val="tx1"/>
        </a:solidFill>
        <a:latin typeface="+mn-lt"/>
        <a:ea typeface="+mn-ea"/>
        <a:cs typeface="+mn-cs"/>
      </a:defRPr>
    </a:lvl7pPr>
    <a:lvl8pPr marL="2688336" algn="l" defTabSz="768096" rtl="0" eaLnBrk="1" latinLnBrk="0" hangingPunct="1">
      <a:defRPr sz="1008" kern="1200">
        <a:solidFill>
          <a:schemeClr val="tx1"/>
        </a:solidFill>
        <a:latin typeface="+mn-lt"/>
        <a:ea typeface="+mn-ea"/>
        <a:cs typeface="+mn-cs"/>
      </a:defRPr>
    </a:lvl8pPr>
    <a:lvl9pPr marL="3072384" algn="l" defTabSz="768096" rtl="0" eaLnBrk="1" latinLnBrk="0" hangingPunct="1">
      <a:defRPr sz="100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rimary">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22363"/>
            <a:ext cx="8229600" cy="2387600"/>
          </a:xfrm>
          <a:prstGeom prst="rect">
            <a:avLst/>
          </a:prstGeom>
        </p:spPr>
        <p:txBody>
          <a:bodyPr anchor="b"/>
          <a:lstStyle>
            <a:lvl1pPr algn="l">
              <a:lnSpc>
                <a:spcPts val="5000"/>
              </a:lnSpc>
              <a:defRPr sz="40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457199" y="3602038"/>
            <a:ext cx="8229600" cy="1655762"/>
          </a:xfrm>
          <a:prstGeom prst="rect">
            <a:avLst/>
          </a:prstGeom>
        </p:spPr>
        <p:txBody>
          <a:bodyPr/>
          <a:lstStyle>
            <a:lvl1pPr marL="0" indent="0" algn="l">
              <a:lnSpc>
                <a:spcPts val="2200"/>
              </a:lnSpc>
              <a:spcAft>
                <a:spcPts val="0"/>
              </a:spcAft>
              <a:buNone/>
              <a:defRPr sz="2000" b="0" i="0">
                <a:solidFill>
                  <a:schemeClr val="tx2"/>
                </a:solidFill>
                <a:latin typeface="+mn-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850936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1">
    <p:bg>
      <p:bgPr>
        <a:gradFill>
          <a:gsLst>
            <a:gs pos="0">
              <a:srgbClr val="FCB415"/>
            </a:gs>
            <a:gs pos="60000">
              <a:srgbClr val="F17387"/>
            </a:gs>
            <a:gs pos="99000">
              <a:schemeClr val="bg2"/>
            </a:gs>
          </a:gsLst>
          <a:lin ang="75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6880"/>
            <a:ext cx="7886700" cy="2852737"/>
          </a:xfrm>
          <a:prstGeom prst="rect">
            <a:avLst/>
          </a:prstGeom>
        </p:spPr>
        <p:txBody>
          <a:bodyPr anchor="ctr"/>
          <a:lstStyle>
            <a:lvl1pPr algn="ctr">
              <a:lnSpc>
                <a:spcPts val="5000"/>
              </a:lnSpc>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4323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6880"/>
            <a:ext cx="7886700" cy="2852737"/>
          </a:xfrm>
          <a:prstGeom prst="rect">
            <a:avLst/>
          </a:prstGeom>
        </p:spPr>
        <p:txBody>
          <a:bodyPr anchor="ctr"/>
          <a:lstStyle>
            <a:lvl1pPr algn="ctr">
              <a:lnSpc>
                <a:spcPts val="5000"/>
              </a:lnSpc>
              <a:defRPr sz="4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58468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95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CE9BEE-4D7B-4675-9DAB-ED06A0DF6AA7}" type="datetimeFigureOut">
              <a:rPr lang="en-GB" smtClean="0"/>
              <a:t>12/11/2024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57F1C4-9147-4C55-9D05-8173E3A7FB19}" type="slidenum">
              <a:rPr lang="en-GB" smtClean="0"/>
              <a:t>‹#›</a:t>
            </a:fld>
            <a:endParaRPr lang="en-GB" dirty="0"/>
          </a:p>
        </p:txBody>
      </p:sp>
    </p:spTree>
    <p:extLst>
      <p:ext uri="{BB962C8B-B14F-4D97-AF65-F5344CB8AC3E}">
        <p14:creationId xmlns:p14="http://schemas.microsoft.com/office/powerpoint/2010/main" val="2644242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CE9BEE-4D7B-4675-9DAB-ED06A0DF6AA7}" type="datetimeFigureOut">
              <a:rPr lang="en-GB" smtClean="0"/>
              <a:t>12/11/2024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57F1C4-9147-4C55-9D05-8173E3A7FB19}" type="slidenum">
              <a:rPr lang="en-GB" smtClean="0"/>
              <a:t>‹#›</a:t>
            </a:fld>
            <a:endParaRPr lang="en-GB" dirty="0"/>
          </a:p>
        </p:txBody>
      </p:sp>
    </p:spTree>
    <p:extLst>
      <p:ext uri="{BB962C8B-B14F-4D97-AF65-F5344CB8AC3E}">
        <p14:creationId xmlns:p14="http://schemas.microsoft.com/office/powerpoint/2010/main" val="2419784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E9BEE-4D7B-4675-9DAB-ED06A0DF6AA7}" type="datetimeFigureOut">
              <a:rPr lang="en-GB" smtClean="0"/>
              <a:t>12/11/2024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57F1C4-9147-4C55-9D05-8173E3A7FB19}" type="slidenum">
              <a:rPr lang="en-GB" smtClean="0"/>
              <a:t>‹#›</a:t>
            </a:fld>
            <a:endParaRPr lang="en-GB" dirty="0"/>
          </a:p>
        </p:txBody>
      </p:sp>
    </p:spTree>
    <p:extLst>
      <p:ext uri="{BB962C8B-B14F-4D97-AF65-F5344CB8AC3E}">
        <p14:creationId xmlns:p14="http://schemas.microsoft.com/office/powerpoint/2010/main" val="48169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FCE9BEE-4D7B-4675-9DAB-ED06A0DF6AA7}" type="datetimeFigureOut">
              <a:rPr lang="en-GB" smtClean="0"/>
              <a:t>12/11/2024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557F1C4-9147-4C55-9D05-8173E3A7FB19}" type="slidenum">
              <a:rPr lang="en-GB" smtClean="0"/>
              <a:t>‹#›</a:t>
            </a:fld>
            <a:endParaRPr lang="en-GB" dirty="0"/>
          </a:p>
        </p:txBody>
      </p:sp>
    </p:spTree>
    <p:extLst>
      <p:ext uri="{BB962C8B-B14F-4D97-AF65-F5344CB8AC3E}">
        <p14:creationId xmlns:p14="http://schemas.microsoft.com/office/powerpoint/2010/main" val="4023590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FCE9BEE-4D7B-4675-9DAB-ED06A0DF6AA7}" type="datetimeFigureOut">
              <a:rPr lang="en-GB" smtClean="0"/>
              <a:t>12/11/2024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557F1C4-9147-4C55-9D05-8173E3A7FB19}" type="slidenum">
              <a:rPr lang="en-GB" smtClean="0"/>
              <a:t>‹#›</a:t>
            </a:fld>
            <a:endParaRPr lang="en-GB" dirty="0"/>
          </a:p>
        </p:txBody>
      </p:sp>
    </p:spTree>
    <p:extLst>
      <p:ext uri="{BB962C8B-B14F-4D97-AF65-F5344CB8AC3E}">
        <p14:creationId xmlns:p14="http://schemas.microsoft.com/office/powerpoint/2010/main" val="3690773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FCE9BEE-4D7B-4675-9DAB-ED06A0DF6AA7}" type="datetimeFigureOut">
              <a:rPr lang="en-GB" smtClean="0"/>
              <a:t>12/11/2024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557F1C4-9147-4C55-9D05-8173E3A7FB19}" type="slidenum">
              <a:rPr lang="en-GB" smtClean="0"/>
              <a:t>‹#›</a:t>
            </a:fld>
            <a:endParaRPr lang="en-GB" dirty="0"/>
          </a:p>
        </p:txBody>
      </p:sp>
    </p:spTree>
    <p:extLst>
      <p:ext uri="{BB962C8B-B14F-4D97-AF65-F5344CB8AC3E}">
        <p14:creationId xmlns:p14="http://schemas.microsoft.com/office/powerpoint/2010/main" val="3889264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E9BEE-4D7B-4675-9DAB-ED06A0DF6AA7}" type="datetimeFigureOut">
              <a:rPr lang="en-GB" smtClean="0"/>
              <a:t>12/11/2024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557F1C4-9147-4C55-9D05-8173E3A7FB19}" type="slidenum">
              <a:rPr lang="en-GB" smtClean="0"/>
              <a:t>‹#›</a:t>
            </a:fld>
            <a:endParaRPr lang="en-GB" dirty="0"/>
          </a:p>
        </p:txBody>
      </p:sp>
    </p:spTree>
    <p:extLst>
      <p:ext uri="{BB962C8B-B14F-4D97-AF65-F5344CB8AC3E}">
        <p14:creationId xmlns:p14="http://schemas.microsoft.com/office/powerpoint/2010/main" val="26420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135831"/>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CE9BEE-4D7B-4675-9DAB-ED06A0DF6AA7}" type="datetimeFigureOut">
              <a:rPr lang="en-GB" smtClean="0"/>
              <a:t>12/11/2024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557F1C4-9147-4C55-9D05-8173E3A7FB19}" type="slidenum">
              <a:rPr lang="en-GB" smtClean="0"/>
              <a:t>‹#›</a:t>
            </a:fld>
            <a:endParaRPr lang="en-GB" dirty="0"/>
          </a:p>
        </p:txBody>
      </p:sp>
    </p:spTree>
    <p:extLst>
      <p:ext uri="{BB962C8B-B14F-4D97-AF65-F5344CB8AC3E}">
        <p14:creationId xmlns:p14="http://schemas.microsoft.com/office/powerpoint/2010/main" val="3543342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FCE9BEE-4D7B-4675-9DAB-ED06A0DF6AA7}" type="datetimeFigureOut">
              <a:rPr lang="en-GB" smtClean="0"/>
              <a:t>12/11/2024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557F1C4-9147-4C55-9D05-8173E3A7FB19}" type="slidenum">
              <a:rPr lang="en-GB" smtClean="0"/>
              <a:t>‹#›</a:t>
            </a:fld>
            <a:endParaRPr lang="en-GB" dirty="0"/>
          </a:p>
        </p:txBody>
      </p:sp>
    </p:spTree>
    <p:extLst>
      <p:ext uri="{BB962C8B-B14F-4D97-AF65-F5344CB8AC3E}">
        <p14:creationId xmlns:p14="http://schemas.microsoft.com/office/powerpoint/2010/main" val="25409237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CE9BEE-4D7B-4675-9DAB-ED06A0DF6AA7}" type="datetimeFigureOut">
              <a:rPr lang="en-GB" smtClean="0"/>
              <a:t>12/11/2024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57F1C4-9147-4C55-9D05-8173E3A7FB19}" type="slidenum">
              <a:rPr lang="en-GB" smtClean="0"/>
              <a:t>‹#›</a:t>
            </a:fld>
            <a:endParaRPr lang="en-GB" dirty="0"/>
          </a:p>
        </p:txBody>
      </p:sp>
    </p:spTree>
    <p:extLst>
      <p:ext uri="{BB962C8B-B14F-4D97-AF65-F5344CB8AC3E}">
        <p14:creationId xmlns:p14="http://schemas.microsoft.com/office/powerpoint/2010/main" val="2255075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FCE9BEE-4D7B-4675-9DAB-ED06A0DF6AA7}" type="datetimeFigureOut">
              <a:rPr lang="en-GB" smtClean="0"/>
              <a:t>12/11/2024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557F1C4-9147-4C55-9D05-8173E3A7FB19}" type="slidenum">
              <a:rPr lang="en-GB" smtClean="0"/>
              <a:t>‹#›</a:t>
            </a:fld>
            <a:endParaRPr lang="en-GB" dirty="0"/>
          </a:p>
        </p:txBody>
      </p:sp>
    </p:spTree>
    <p:extLst>
      <p:ext uri="{BB962C8B-B14F-4D97-AF65-F5344CB8AC3E}">
        <p14:creationId xmlns:p14="http://schemas.microsoft.com/office/powerpoint/2010/main" val="358811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Lin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453895"/>
            <a:ext cx="8229600" cy="4608572"/>
          </a:xfrm>
        </p:spPr>
        <p:txBody>
          <a:bodyPr/>
          <a:lstStyle>
            <a:lvl1pPr>
              <a:buClr>
                <a:srgbClr val="F17387"/>
              </a:buClr>
              <a:defRPr/>
            </a:lvl1pPr>
            <a:lvl2pPr>
              <a:buClr>
                <a:srgbClr val="F17387"/>
              </a:buClr>
              <a:defRPr/>
            </a:lvl2pPr>
            <a:lvl3pPr>
              <a:buClr>
                <a:srgbClr val="F17387"/>
              </a:buClr>
              <a:defRPr/>
            </a:lvl3pPr>
            <a:lvl4pPr>
              <a:buClr>
                <a:srgbClr val="F17387"/>
              </a:buClr>
              <a:defRPr/>
            </a:lvl4pPr>
            <a:lvl5pPr>
              <a:buClr>
                <a:srgbClr val="F17387"/>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0">
            <a:extLst>
              <a:ext uri="{FF2B5EF4-FFF2-40B4-BE49-F238E27FC236}">
                <a16:creationId xmlns:a16="http://schemas.microsoft.com/office/drawing/2014/main" id="{E86BE2CB-96E0-0849-A10A-C67B16960DE8}"/>
              </a:ext>
            </a:extLst>
          </p:cNvPr>
          <p:cNvSpPr>
            <a:spLocks noGrp="1"/>
          </p:cNvSpPr>
          <p:nvPr>
            <p:ph type="title"/>
          </p:nvPr>
        </p:nvSpPr>
        <p:spPr/>
        <p:txBody>
          <a:bodyPr/>
          <a:lstStyle>
            <a:lvl1pPr>
              <a:lnSpc>
                <a:spcPts val="3000"/>
              </a:lnSpc>
              <a:defRPr/>
            </a:lvl1pPr>
          </a:lstStyle>
          <a:p>
            <a:r>
              <a:rPr lang="en-US" dirty="0"/>
              <a:t>Click to edit Master title style</a:t>
            </a:r>
          </a:p>
        </p:txBody>
      </p:sp>
    </p:spTree>
    <p:extLst>
      <p:ext uri="{BB962C8B-B14F-4D97-AF65-F5344CB8AC3E}">
        <p14:creationId xmlns:p14="http://schemas.microsoft.com/office/powerpoint/2010/main" val="3929706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47801"/>
            <a:ext cx="3999743"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87055" y="1447801"/>
            <a:ext cx="3999743" cy="4610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817F2C0F-67BD-AA4B-9441-9C712676FB9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05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3993687" cy="816785"/>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69384"/>
            <a:ext cx="3993687" cy="34930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93112" y="1447800"/>
            <a:ext cx="3993687" cy="816786"/>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93112" y="2569383"/>
            <a:ext cx="3993687" cy="34930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a:extLst>
              <a:ext uri="{FF2B5EF4-FFF2-40B4-BE49-F238E27FC236}">
                <a16:creationId xmlns:a16="http://schemas.microsoft.com/office/drawing/2014/main" id="{C3139A04-7DA3-8142-9995-8FFD1A89303E}"/>
              </a:ext>
            </a:extLst>
          </p:cNvPr>
          <p:cNvSpPr>
            <a:spLocks noGrp="1"/>
          </p:cNvSpPr>
          <p:nvPr>
            <p:ph type="title"/>
          </p:nvPr>
        </p:nvSpPr>
        <p:spPr>
          <a:xfrm>
            <a:off x="457201" y="112737"/>
            <a:ext cx="8229598" cy="912666"/>
          </a:xfrm>
        </p:spPr>
        <p:txBody>
          <a:bodyPr/>
          <a:lstStyle/>
          <a:p>
            <a:r>
              <a:rPr lang="en-US"/>
              <a:t>Click to edit Master title style</a:t>
            </a:r>
          </a:p>
        </p:txBody>
      </p:sp>
    </p:spTree>
    <p:extLst>
      <p:ext uri="{BB962C8B-B14F-4D97-AF65-F5344CB8AC3E}">
        <p14:creationId xmlns:p14="http://schemas.microsoft.com/office/powerpoint/2010/main" val="127846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70F4D85-58AD-B24E-89DF-865E69B11C9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832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Top Lin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8A14082-6C74-5E40-B00C-4E04A7F8887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309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No Top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91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D3FB09C9-4A1D-604D-81D8-34C9A355E112}"/>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1945850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6.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5CAD73-8721-9AEF-5906-6D32C7AC65EE}"/>
              </a:ext>
            </a:extLst>
          </p:cNvPr>
          <p:cNvSpPr txBox="1"/>
          <p:nvPr userDrawn="1">
            <p:extLst>
              <p:ext uri="{1162E1C5-73C7-4A58-AE30-91384D911F3F}">
                <p184:classification xmlns:p184="http://schemas.microsoft.com/office/powerpoint/2018/4/main" val="ftr"/>
              </p:ext>
            </p:extLst>
          </p:nvPr>
        </p:nvSpPr>
        <p:spPr>
          <a:xfrm>
            <a:off x="4417187" y="6642100"/>
            <a:ext cx="338138" cy="152400"/>
          </a:xfrm>
          <a:prstGeom prst="rect">
            <a:avLst/>
          </a:prstGeom>
        </p:spPr>
        <p:txBody>
          <a:bodyPr horzOverflow="overflow" lIns="0" tIns="0" rIns="0" bIns="0">
            <a:spAutoFit/>
          </a:bodyPr>
          <a:lstStyle/>
          <a:p>
            <a:pPr algn="l"/>
            <a:r>
              <a:rPr lang="en-IE" sz="1000" dirty="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2989467356"/>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914400" rtl="0" eaLnBrk="1" latinLnBrk="0" hangingPunct="1">
        <a:lnSpc>
          <a:spcPts val="3000"/>
        </a:lnSpc>
        <a:spcBef>
          <a:spcPct val="0"/>
        </a:spcBef>
        <a:buNone/>
        <a:defRPr sz="2800" kern="1200">
          <a:solidFill>
            <a:schemeClr val="bg2"/>
          </a:solidFill>
          <a:latin typeface="+mj-lt"/>
          <a:ea typeface="+mj-ea"/>
          <a:cs typeface="+mj-cs"/>
        </a:defRPr>
      </a:lvl1pPr>
    </p:titleStyle>
    <p:bodyStyle>
      <a:lvl1pPr marL="228600" indent="-228600" algn="l" defTabSz="914400" rtl="0" eaLnBrk="1" latinLnBrk="0" hangingPunct="1">
        <a:lnSpc>
          <a:spcPts val="2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ts val="18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ts val="1600"/>
        </a:lnSpc>
        <a:spcBef>
          <a:spcPts val="0"/>
        </a:spcBef>
        <a:spcAft>
          <a:spcPts val="600"/>
        </a:spcAft>
        <a:buClr>
          <a:schemeClr val="bg2"/>
        </a:buClr>
        <a:buFont typeface="System Font Regular"/>
        <a:buChar char="—"/>
        <a:defRPr sz="1400" kern="1200">
          <a:solidFill>
            <a:schemeClr val="tx2"/>
          </a:solidFill>
          <a:latin typeface="+mn-lt"/>
          <a:ea typeface="+mn-ea"/>
          <a:cs typeface="+mn-cs"/>
        </a:defRPr>
      </a:lvl3pPr>
      <a:lvl4pPr marL="1600200" indent="-228600" algn="l" defTabSz="914400" rtl="0" eaLnBrk="1" latinLnBrk="0" hangingPunct="1">
        <a:lnSpc>
          <a:spcPts val="1600"/>
        </a:lnSpc>
        <a:spcBef>
          <a:spcPts val="0"/>
        </a:spcBef>
        <a:spcAft>
          <a:spcPts val="600"/>
        </a:spcAft>
        <a:buClr>
          <a:schemeClr val="bg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ts val="1600"/>
        </a:lnSpc>
        <a:spcBef>
          <a:spcPts val="0"/>
        </a:spcBef>
        <a:spcAft>
          <a:spcPts val="600"/>
        </a:spcAft>
        <a:buClr>
          <a:schemeClr val="bg2"/>
        </a:buClr>
        <a:buFont typeface="System Font Regular"/>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912">
          <p15:clr>
            <a:srgbClr val="F26B43"/>
          </p15:clr>
        </p15:guide>
        <p15:guide id="4"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1E0EF2-ABEA-F0F5-AAC3-CD6EA1E7D318}"/>
              </a:ext>
            </a:extLst>
          </p:cNvPr>
          <p:cNvSpPr txBox="1"/>
          <p:nvPr userDrawn="1">
            <p:extLst>
              <p:ext uri="{1162E1C5-73C7-4A58-AE30-91384D911F3F}">
                <p184:classification xmlns:p184="http://schemas.microsoft.com/office/powerpoint/2018/4/main" val="ftr"/>
              </p:ext>
            </p:extLst>
          </p:nvPr>
        </p:nvSpPr>
        <p:spPr>
          <a:xfrm>
            <a:off x="4417187" y="6642100"/>
            <a:ext cx="338138" cy="152400"/>
          </a:xfrm>
          <a:prstGeom prst="rect">
            <a:avLst/>
          </a:prstGeom>
        </p:spPr>
        <p:txBody>
          <a:bodyPr horzOverflow="overflow" lIns="0" tIns="0" rIns="0" bIns="0">
            <a:spAutoFit/>
          </a:bodyPr>
          <a:lstStyle/>
          <a:p>
            <a:pPr algn="l"/>
            <a:r>
              <a:rPr lang="en-IE" sz="1000" dirty="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101514992"/>
      </p:ext>
    </p:extLst>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l" defTabSz="914400" rtl="0" eaLnBrk="1" latinLnBrk="0" hangingPunct="1">
        <a:lnSpc>
          <a:spcPts val="3000"/>
        </a:lnSpc>
        <a:spcBef>
          <a:spcPct val="0"/>
        </a:spcBef>
        <a:buNone/>
        <a:defRPr sz="2800" kern="1200">
          <a:solidFill>
            <a:schemeClr val="bg2"/>
          </a:solidFill>
          <a:latin typeface="+mj-lt"/>
          <a:ea typeface="+mj-ea"/>
          <a:cs typeface="+mj-cs"/>
        </a:defRPr>
      </a:lvl1pPr>
    </p:titleStyle>
    <p:bodyStyle>
      <a:lvl1pPr marL="228600" indent="-228600" algn="l" defTabSz="914400" rtl="0" eaLnBrk="1" latinLnBrk="0" hangingPunct="1">
        <a:lnSpc>
          <a:spcPts val="2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ts val="18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ts val="1600"/>
        </a:lnSpc>
        <a:spcBef>
          <a:spcPts val="0"/>
        </a:spcBef>
        <a:spcAft>
          <a:spcPts val="600"/>
        </a:spcAft>
        <a:buClr>
          <a:schemeClr val="bg2"/>
        </a:buClr>
        <a:buFont typeface="System Font Regular"/>
        <a:buChar char="—"/>
        <a:defRPr sz="1400" kern="1200">
          <a:solidFill>
            <a:schemeClr val="tx2"/>
          </a:solidFill>
          <a:latin typeface="+mn-lt"/>
          <a:ea typeface="+mn-ea"/>
          <a:cs typeface="+mn-cs"/>
        </a:defRPr>
      </a:lvl3pPr>
      <a:lvl4pPr marL="1600200" indent="-228600" algn="l" defTabSz="914400" rtl="0" eaLnBrk="1" latinLnBrk="0" hangingPunct="1">
        <a:lnSpc>
          <a:spcPts val="1600"/>
        </a:lnSpc>
        <a:spcBef>
          <a:spcPts val="0"/>
        </a:spcBef>
        <a:spcAft>
          <a:spcPts val="600"/>
        </a:spcAft>
        <a:buClr>
          <a:schemeClr val="bg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ts val="1600"/>
        </a:lnSpc>
        <a:spcBef>
          <a:spcPts val="0"/>
        </a:spcBef>
        <a:spcAft>
          <a:spcPts val="600"/>
        </a:spcAft>
        <a:buClr>
          <a:schemeClr val="bg2"/>
        </a:buClr>
        <a:buFont typeface="System Font Regular"/>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912">
          <p15:clr>
            <a:srgbClr val="F26B43"/>
          </p15:clr>
        </p15:guide>
        <p15:guide id="4" orient="horz" pos="3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112737"/>
            <a:ext cx="8229598" cy="912666"/>
          </a:xfrm>
          <a:prstGeom prst="rect">
            <a:avLst/>
          </a:prstGeom>
        </p:spPr>
        <p:txBody>
          <a:bodyPr vert="horz" wrap="square"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457200" y="1453896"/>
            <a:ext cx="8229600" cy="4489700"/>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6D2F8081-C96A-D64A-81F5-A5997C51D62E}"/>
              </a:ext>
            </a:extLst>
          </p:cNvPr>
          <p:cNvCxnSpPr/>
          <p:nvPr userDrawn="1"/>
        </p:nvCxnSpPr>
        <p:spPr>
          <a:xfrm>
            <a:off x="228600" y="1143000"/>
            <a:ext cx="8686800" cy="0"/>
          </a:xfrm>
          <a:prstGeom prst="line">
            <a:avLst/>
          </a:prstGeom>
          <a:ln>
            <a:solidFill>
              <a:srgbClr val="9BACB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7117217-6039-564F-9805-8946BD82B01F}"/>
              </a:ext>
            </a:extLst>
          </p:cNvPr>
          <p:cNvSpPr txBox="1"/>
          <p:nvPr userDrawn="1"/>
        </p:nvSpPr>
        <p:spPr>
          <a:xfrm>
            <a:off x="7649737" y="6408670"/>
            <a:ext cx="1037063" cy="307777"/>
          </a:xfrm>
          <a:prstGeom prst="rect">
            <a:avLst/>
          </a:prstGeom>
          <a:noFill/>
        </p:spPr>
        <p:txBody>
          <a:bodyPr wrap="square" rtlCol="0">
            <a:spAutoFit/>
          </a:bodyPr>
          <a:lstStyle/>
          <a:p>
            <a:pPr algn="r"/>
            <a:fld id="{4EA94C00-7D30-204E-8635-B59497507557}" type="slidenum">
              <a:rPr lang="en-US" sz="1400" smtClean="0">
                <a:solidFill>
                  <a:srgbClr val="F17387"/>
                </a:solidFill>
              </a:rPr>
              <a:pPr algn="r"/>
              <a:t>‹#›</a:t>
            </a:fld>
            <a:endParaRPr lang="en-US" sz="1400" dirty="0">
              <a:solidFill>
                <a:srgbClr val="F17387"/>
              </a:solidFill>
            </a:endParaRPr>
          </a:p>
        </p:txBody>
      </p:sp>
      <p:cxnSp>
        <p:nvCxnSpPr>
          <p:cNvPr id="8" name="Straight Connector 7">
            <a:extLst>
              <a:ext uri="{FF2B5EF4-FFF2-40B4-BE49-F238E27FC236}">
                <a16:creationId xmlns:a16="http://schemas.microsoft.com/office/drawing/2014/main" id="{6AA7B89C-7950-564C-9D7B-206C5C435D81}"/>
              </a:ext>
            </a:extLst>
          </p:cNvPr>
          <p:cNvCxnSpPr/>
          <p:nvPr userDrawn="1"/>
        </p:nvCxnSpPr>
        <p:spPr>
          <a:xfrm>
            <a:off x="228600" y="6291072"/>
            <a:ext cx="8686800" cy="0"/>
          </a:xfrm>
          <a:prstGeom prst="line">
            <a:avLst/>
          </a:prstGeom>
          <a:ln>
            <a:solidFill>
              <a:srgbClr val="9BACB6"/>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145C569-717B-B07A-049F-04B4EC13ABAB}"/>
              </a:ext>
            </a:extLst>
          </p:cNvPr>
          <p:cNvSpPr txBox="1"/>
          <p:nvPr userDrawn="1">
            <p:extLst>
              <p:ext uri="{1162E1C5-73C7-4A58-AE30-91384D911F3F}">
                <p184:classification xmlns:p184="http://schemas.microsoft.com/office/powerpoint/2018/4/main" val="ftr"/>
              </p:ext>
            </p:extLst>
          </p:nvPr>
        </p:nvSpPr>
        <p:spPr>
          <a:xfrm>
            <a:off x="4417187" y="6642100"/>
            <a:ext cx="338138" cy="152400"/>
          </a:xfrm>
          <a:prstGeom prst="rect">
            <a:avLst/>
          </a:prstGeom>
        </p:spPr>
        <p:txBody>
          <a:bodyPr horzOverflow="overflow" lIns="0" tIns="0" rIns="0" bIns="0">
            <a:spAutoFit/>
          </a:bodyPr>
          <a:lstStyle/>
          <a:p>
            <a:pPr algn="l"/>
            <a:r>
              <a:rPr lang="en-IE" sz="1000" dirty="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194723648"/>
      </p:ext>
    </p:extLst>
  </p:cSld>
  <p:clrMap bg1="lt1" tx1="dk1" bg2="lt2" tx2="dk2" accent1="accent1" accent2="accent2" accent3="accent3" accent4="accent4" accent5="accent5" accent6="accent6" hlink="hlink" folHlink="folHlink"/>
  <p:sldLayoutIdLst>
    <p:sldLayoutId id="2147483692" r:id="rId1"/>
    <p:sldLayoutId id="2147483682" r:id="rId2"/>
    <p:sldLayoutId id="2147483683" r:id="rId3"/>
    <p:sldLayoutId id="2147483684" r:id="rId4"/>
    <p:sldLayoutId id="2147483685" r:id="rId5"/>
    <p:sldLayoutId id="2147483696" r:id="rId6"/>
    <p:sldLayoutId id="2147483688" r:id="rId7"/>
  </p:sldLayoutIdLst>
  <p:hf hdr="0" ftr="0" dt="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ts val="2000"/>
        </a:lnSpc>
        <a:spcBef>
          <a:spcPts val="400"/>
        </a:spcBef>
        <a:spcAft>
          <a:spcPts val="300"/>
        </a:spcAft>
        <a:buClr>
          <a:srgbClr val="F17387"/>
        </a:buClr>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ts val="1800"/>
        </a:lnSpc>
        <a:spcBef>
          <a:spcPts val="400"/>
        </a:spcBef>
        <a:spcAft>
          <a:spcPts val="300"/>
        </a:spcAft>
        <a:buClr>
          <a:srgbClr val="F17387"/>
        </a:buClr>
        <a:buFont typeface="System Font Regular"/>
        <a:buChar char="−"/>
        <a:defRPr sz="1600" kern="1200">
          <a:solidFill>
            <a:schemeClr val="tx2"/>
          </a:solidFill>
          <a:latin typeface="+mn-lt"/>
          <a:ea typeface="+mn-ea"/>
          <a:cs typeface="+mn-cs"/>
        </a:defRPr>
      </a:lvl2pPr>
      <a:lvl3pPr marL="1143000" indent="-228600" algn="l" defTabSz="914400" rtl="0" eaLnBrk="1" latinLnBrk="0" hangingPunct="1">
        <a:lnSpc>
          <a:spcPts val="1600"/>
        </a:lnSpc>
        <a:spcBef>
          <a:spcPts val="400"/>
        </a:spcBef>
        <a:spcAft>
          <a:spcPts val="300"/>
        </a:spcAft>
        <a:buClr>
          <a:srgbClr val="F17387"/>
        </a:buClr>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ts val="1600"/>
        </a:lnSpc>
        <a:spcBef>
          <a:spcPts val="400"/>
        </a:spcBef>
        <a:spcAft>
          <a:spcPts val="300"/>
        </a:spcAft>
        <a:buClr>
          <a:srgbClr val="F17387"/>
        </a:buClr>
        <a:buFont typeface="System Font Regular"/>
        <a:buChar char="−"/>
        <a:defRPr sz="1400" kern="1200">
          <a:solidFill>
            <a:schemeClr val="tx2"/>
          </a:solidFill>
          <a:latin typeface="+mn-lt"/>
          <a:ea typeface="+mn-ea"/>
          <a:cs typeface="+mn-cs"/>
        </a:defRPr>
      </a:lvl4pPr>
      <a:lvl5pPr marL="2057400" indent="-228600" algn="l" defTabSz="914400" rtl="0" eaLnBrk="1" latinLnBrk="0" hangingPunct="1">
        <a:lnSpc>
          <a:spcPts val="1600"/>
        </a:lnSpc>
        <a:spcBef>
          <a:spcPts val="400"/>
        </a:spcBef>
        <a:spcAft>
          <a:spcPts val="300"/>
        </a:spcAft>
        <a:buClr>
          <a:srgbClr val="F17387"/>
        </a:buClr>
        <a:buSzPct val="100000"/>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2" userDrawn="1">
          <p15:clr>
            <a:srgbClr val="F26B43"/>
          </p15:clr>
        </p15:guide>
        <p15:guide id="3" orient="horz" pos="912" userDrawn="1">
          <p15:clr>
            <a:srgbClr val="F26B43"/>
          </p15:clr>
        </p15:guide>
        <p15:guide id="4" orient="horz" pos="3816"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D98983E-A6AB-E440-AA9C-937A197A948B}"/>
              </a:ext>
            </a:extLst>
          </p:cNvPr>
          <p:cNvCxnSpPr/>
          <p:nvPr userDrawn="1"/>
        </p:nvCxnSpPr>
        <p:spPr>
          <a:xfrm>
            <a:off x="228600" y="6291072"/>
            <a:ext cx="868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A4F187C-2EB3-684F-ADBC-0C782BB95CF1}"/>
              </a:ext>
            </a:extLst>
          </p:cNvPr>
          <p:cNvCxnSpPr/>
          <p:nvPr userDrawn="1"/>
        </p:nvCxnSpPr>
        <p:spPr>
          <a:xfrm>
            <a:off x="228600" y="6291072"/>
            <a:ext cx="8686800" cy="0"/>
          </a:xfrm>
          <a:prstGeom prst="line">
            <a:avLst/>
          </a:prstGeom>
          <a:ln>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BF70AB4-09EB-A340-9165-E7E0F1F4B54A}"/>
              </a:ext>
            </a:extLst>
          </p:cNvPr>
          <p:cNvSpPr txBox="1"/>
          <p:nvPr userDrawn="1"/>
        </p:nvSpPr>
        <p:spPr>
          <a:xfrm>
            <a:off x="3021980" y="6435513"/>
            <a:ext cx="3100039" cy="2462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bg1"/>
                </a:solidFill>
              </a:rPr>
              <a:t>Proprietary and Confidential Property of Horizon</a:t>
            </a:r>
          </a:p>
        </p:txBody>
      </p:sp>
      <p:sp>
        <p:nvSpPr>
          <p:cNvPr id="20" name="TextBox 19">
            <a:extLst>
              <a:ext uri="{FF2B5EF4-FFF2-40B4-BE49-F238E27FC236}">
                <a16:creationId xmlns:a16="http://schemas.microsoft.com/office/drawing/2014/main" id="{49476E06-DE8D-BD41-A29B-DCDB3C3B4743}"/>
              </a:ext>
            </a:extLst>
          </p:cNvPr>
          <p:cNvSpPr txBox="1"/>
          <p:nvPr userDrawn="1"/>
        </p:nvSpPr>
        <p:spPr>
          <a:xfrm>
            <a:off x="7649737" y="6389803"/>
            <a:ext cx="1037063" cy="338554"/>
          </a:xfrm>
          <a:prstGeom prst="rect">
            <a:avLst/>
          </a:prstGeom>
          <a:noFill/>
        </p:spPr>
        <p:txBody>
          <a:bodyPr wrap="square" rtlCol="0">
            <a:spAutoFit/>
          </a:bodyPr>
          <a:lstStyle/>
          <a:p>
            <a:pPr algn="r"/>
            <a:fld id="{4EA94C00-7D30-204E-8635-B59497507557}" type="slidenum">
              <a:rPr lang="en-US" sz="1600" smtClean="0">
                <a:solidFill>
                  <a:schemeClr val="bg1"/>
                </a:solidFill>
              </a:rPr>
              <a:pPr algn="r"/>
              <a:t>‹#›</a:t>
            </a:fld>
            <a:endParaRPr lang="en-US" sz="1600" dirty="0">
              <a:solidFill>
                <a:schemeClr val="bg1"/>
              </a:solidFill>
            </a:endParaRPr>
          </a:p>
        </p:txBody>
      </p:sp>
      <p:pic>
        <p:nvPicPr>
          <p:cNvPr id="7" name="Picture 6">
            <a:extLst>
              <a:ext uri="{FF2B5EF4-FFF2-40B4-BE49-F238E27FC236}">
                <a16:creationId xmlns:a16="http://schemas.microsoft.com/office/drawing/2014/main" id="{F01AEAF9-927C-1E46-930E-5BCAD72B576D}"/>
              </a:ext>
            </a:extLst>
          </p:cNvPr>
          <p:cNvPicPr>
            <a:picLocks noChangeAspect="1"/>
          </p:cNvPicPr>
          <p:nvPr userDrawn="1"/>
        </p:nvPicPr>
        <p:blipFill>
          <a:blip r:embed="rId4"/>
          <a:stretch>
            <a:fillRect/>
          </a:stretch>
        </p:blipFill>
        <p:spPr>
          <a:xfrm>
            <a:off x="366437" y="6307768"/>
            <a:ext cx="1227040" cy="525695"/>
          </a:xfrm>
          <a:prstGeom prst="rect">
            <a:avLst/>
          </a:prstGeom>
        </p:spPr>
      </p:pic>
      <p:sp>
        <p:nvSpPr>
          <p:cNvPr id="3" name="TextBox 2">
            <a:extLst>
              <a:ext uri="{FF2B5EF4-FFF2-40B4-BE49-F238E27FC236}">
                <a16:creationId xmlns:a16="http://schemas.microsoft.com/office/drawing/2014/main" id="{7B4E85FA-6E62-FBDA-1907-A818DFD71CAB}"/>
              </a:ext>
            </a:extLst>
          </p:cNvPr>
          <p:cNvSpPr txBox="1"/>
          <p:nvPr userDrawn="1">
            <p:extLst>
              <p:ext uri="{1162E1C5-73C7-4A58-AE30-91384D911F3F}">
                <p184:classification xmlns:p184="http://schemas.microsoft.com/office/powerpoint/2018/4/main" val="ftr"/>
              </p:ext>
            </p:extLst>
          </p:nvPr>
        </p:nvSpPr>
        <p:spPr>
          <a:xfrm>
            <a:off x="4417187" y="6642100"/>
            <a:ext cx="338138" cy="152400"/>
          </a:xfrm>
          <a:prstGeom prst="rect">
            <a:avLst/>
          </a:prstGeom>
        </p:spPr>
        <p:txBody>
          <a:bodyPr horzOverflow="overflow" lIns="0" tIns="0" rIns="0" bIns="0">
            <a:spAutoFit/>
          </a:bodyPr>
          <a:lstStyle/>
          <a:p>
            <a:pPr algn="l"/>
            <a:r>
              <a:rPr lang="en-IE" sz="1000" dirty="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111119579"/>
      </p:ext>
    </p:extLst>
  </p:cSld>
  <p:clrMap bg1="lt1" tx1="dk1" bg2="lt2" tx2="dk2" accent1="accent1" accent2="accent2" accent3="accent3" accent4="accent4" accent5="accent5" accent6="accent6" hlink="hlink" folHlink="folHlink"/>
  <p:sldLayoutIdLst>
    <p:sldLayoutId id="2147483704" r:id="rId1"/>
    <p:sldLayoutId id="2147483705" r:id="rId2"/>
  </p:sldLayoutIdLst>
  <p:hf hdr="0" ftr="0" dt="0"/>
  <p:txStyles>
    <p:titleStyle>
      <a:lvl1pPr algn="l" defTabSz="914400" rtl="0" eaLnBrk="1" latinLnBrk="0" hangingPunct="1">
        <a:lnSpc>
          <a:spcPts val="3000"/>
        </a:lnSpc>
        <a:spcBef>
          <a:spcPct val="0"/>
        </a:spcBef>
        <a:buNone/>
        <a:defRPr sz="2800" kern="1200">
          <a:solidFill>
            <a:schemeClr val="bg2"/>
          </a:solidFill>
          <a:latin typeface="+mj-lt"/>
          <a:ea typeface="+mj-ea"/>
          <a:cs typeface="+mj-cs"/>
        </a:defRPr>
      </a:lvl1pPr>
    </p:titleStyle>
    <p:bodyStyle>
      <a:lvl1pPr marL="228600" indent="-228600" algn="l" defTabSz="914400" rtl="0" eaLnBrk="1" latinLnBrk="0" hangingPunct="1">
        <a:lnSpc>
          <a:spcPts val="2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ts val="18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ts val="1600"/>
        </a:lnSpc>
        <a:spcBef>
          <a:spcPts val="0"/>
        </a:spcBef>
        <a:spcAft>
          <a:spcPts val="600"/>
        </a:spcAft>
        <a:buClr>
          <a:schemeClr val="bg2"/>
        </a:buClr>
        <a:buFont typeface="System Font Regular"/>
        <a:buChar char="—"/>
        <a:defRPr sz="1400" kern="1200">
          <a:solidFill>
            <a:schemeClr val="tx2"/>
          </a:solidFill>
          <a:latin typeface="+mn-lt"/>
          <a:ea typeface="+mn-ea"/>
          <a:cs typeface="+mn-cs"/>
        </a:defRPr>
      </a:lvl3pPr>
      <a:lvl4pPr marL="1600200" indent="-228600" algn="l" defTabSz="914400" rtl="0" eaLnBrk="1" latinLnBrk="0" hangingPunct="1">
        <a:lnSpc>
          <a:spcPts val="1600"/>
        </a:lnSpc>
        <a:spcBef>
          <a:spcPts val="0"/>
        </a:spcBef>
        <a:spcAft>
          <a:spcPts val="600"/>
        </a:spcAft>
        <a:buClr>
          <a:schemeClr val="bg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ts val="1600"/>
        </a:lnSpc>
        <a:spcBef>
          <a:spcPts val="0"/>
        </a:spcBef>
        <a:spcAft>
          <a:spcPts val="600"/>
        </a:spcAft>
        <a:buClr>
          <a:schemeClr val="bg2"/>
        </a:buClr>
        <a:buFont typeface="System Font Regular"/>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912">
          <p15:clr>
            <a:srgbClr val="F26B43"/>
          </p15:clr>
        </p15:guide>
        <p15:guide id="4" orient="horz" pos="381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763B52-F2A7-384D-A182-2DE616018D26}"/>
              </a:ext>
            </a:extLst>
          </p:cNvPr>
          <p:cNvPicPr>
            <a:picLocks noChangeAspect="1"/>
          </p:cNvPicPr>
          <p:nvPr userDrawn="1"/>
        </p:nvPicPr>
        <p:blipFill>
          <a:blip r:embed="rId3"/>
          <a:stretch>
            <a:fillRect/>
          </a:stretch>
        </p:blipFill>
        <p:spPr>
          <a:xfrm>
            <a:off x="457200" y="6437376"/>
            <a:ext cx="1003300" cy="304800"/>
          </a:xfrm>
          <a:prstGeom prst="rect">
            <a:avLst/>
          </a:prstGeom>
        </p:spPr>
      </p:pic>
      <p:cxnSp>
        <p:nvCxnSpPr>
          <p:cNvPr id="11" name="Straight Connector 10">
            <a:extLst>
              <a:ext uri="{FF2B5EF4-FFF2-40B4-BE49-F238E27FC236}">
                <a16:creationId xmlns:a16="http://schemas.microsoft.com/office/drawing/2014/main" id="{5D98983E-A6AB-E440-AA9C-937A197A948B}"/>
              </a:ext>
            </a:extLst>
          </p:cNvPr>
          <p:cNvCxnSpPr/>
          <p:nvPr userDrawn="1"/>
        </p:nvCxnSpPr>
        <p:spPr>
          <a:xfrm>
            <a:off x="228600" y="6291072"/>
            <a:ext cx="868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B0B07FC-153D-8B4D-A6C9-D4B754DCAD21}"/>
              </a:ext>
            </a:extLst>
          </p:cNvPr>
          <p:cNvSpPr txBox="1"/>
          <p:nvPr userDrawn="1"/>
        </p:nvSpPr>
        <p:spPr>
          <a:xfrm>
            <a:off x="3611278" y="3207451"/>
            <a:ext cx="1949956" cy="584775"/>
          </a:xfrm>
          <a:prstGeom prst="rect">
            <a:avLst/>
          </a:prstGeom>
          <a:noFill/>
        </p:spPr>
        <p:txBody>
          <a:bodyPr wrap="none" rtlCol="0">
            <a:spAutoFit/>
          </a:bodyPr>
          <a:lstStyle/>
          <a:p>
            <a:pPr algn="ctr"/>
            <a:r>
              <a:rPr lang="en-US" sz="3200" b="0" i="0" dirty="0">
                <a:solidFill>
                  <a:schemeClr val="accent1"/>
                </a:solidFill>
                <a:latin typeface="Calibri" panose="020F0502020204030204" pitchFamily="34" charset="0"/>
                <a:cs typeface="Calibri" panose="020F0502020204030204" pitchFamily="34" charset="0"/>
              </a:rPr>
              <a:t>Thank you</a:t>
            </a:r>
          </a:p>
        </p:txBody>
      </p:sp>
      <p:sp>
        <p:nvSpPr>
          <p:cNvPr id="4" name="TextBox 3">
            <a:extLst>
              <a:ext uri="{FF2B5EF4-FFF2-40B4-BE49-F238E27FC236}">
                <a16:creationId xmlns:a16="http://schemas.microsoft.com/office/drawing/2014/main" id="{F37DD476-FDEE-2563-5A35-5DC77C663032}"/>
              </a:ext>
            </a:extLst>
          </p:cNvPr>
          <p:cNvSpPr txBox="1"/>
          <p:nvPr userDrawn="1">
            <p:extLst>
              <p:ext uri="{1162E1C5-73C7-4A58-AE30-91384D911F3F}">
                <p184:classification xmlns:p184="http://schemas.microsoft.com/office/powerpoint/2018/4/main" val="ftr"/>
              </p:ext>
            </p:extLst>
          </p:nvPr>
        </p:nvSpPr>
        <p:spPr>
          <a:xfrm>
            <a:off x="4417187" y="6642100"/>
            <a:ext cx="338138" cy="152400"/>
          </a:xfrm>
          <a:prstGeom prst="rect">
            <a:avLst/>
          </a:prstGeom>
        </p:spPr>
        <p:txBody>
          <a:bodyPr horzOverflow="overflow" lIns="0" tIns="0" rIns="0" bIns="0">
            <a:spAutoFit/>
          </a:bodyPr>
          <a:lstStyle/>
          <a:p>
            <a:pPr algn="l"/>
            <a:r>
              <a:rPr lang="en-IE" sz="1000" dirty="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2509594807"/>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algn="l" defTabSz="914400" rtl="0" eaLnBrk="1" latinLnBrk="0" hangingPunct="1">
        <a:lnSpc>
          <a:spcPts val="3000"/>
        </a:lnSpc>
        <a:spcBef>
          <a:spcPct val="0"/>
        </a:spcBef>
        <a:buNone/>
        <a:defRPr sz="2800" kern="1200">
          <a:solidFill>
            <a:schemeClr val="bg2"/>
          </a:solidFill>
          <a:latin typeface="+mj-lt"/>
          <a:ea typeface="+mj-ea"/>
          <a:cs typeface="+mj-cs"/>
        </a:defRPr>
      </a:lvl1pPr>
    </p:titleStyle>
    <p:bodyStyle>
      <a:lvl1pPr marL="228600" indent="-228600" algn="l" defTabSz="914400" rtl="0" eaLnBrk="1" latinLnBrk="0" hangingPunct="1">
        <a:lnSpc>
          <a:spcPts val="2000"/>
        </a:lnSpc>
        <a:spcBef>
          <a:spcPts val="0"/>
        </a:spcBef>
        <a:spcAft>
          <a:spcPts val="600"/>
        </a:spcAft>
        <a:buClr>
          <a:schemeClr val="bg2"/>
        </a:buClr>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ts val="1800"/>
        </a:lnSpc>
        <a:spcBef>
          <a:spcPts val="0"/>
        </a:spcBef>
        <a:spcAft>
          <a:spcPts val="600"/>
        </a:spcAft>
        <a:buClr>
          <a:schemeClr val="bg2"/>
        </a:buClr>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ts val="1600"/>
        </a:lnSpc>
        <a:spcBef>
          <a:spcPts val="0"/>
        </a:spcBef>
        <a:spcAft>
          <a:spcPts val="600"/>
        </a:spcAft>
        <a:buClr>
          <a:schemeClr val="bg2"/>
        </a:buClr>
        <a:buFont typeface="System Font Regular"/>
        <a:buChar char="—"/>
        <a:defRPr sz="1400" kern="1200">
          <a:solidFill>
            <a:schemeClr val="tx2"/>
          </a:solidFill>
          <a:latin typeface="+mn-lt"/>
          <a:ea typeface="+mn-ea"/>
          <a:cs typeface="+mn-cs"/>
        </a:defRPr>
      </a:lvl3pPr>
      <a:lvl4pPr marL="1600200" indent="-228600" algn="l" defTabSz="914400" rtl="0" eaLnBrk="1" latinLnBrk="0" hangingPunct="1">
        <a:lnSpc>
          <a:spcPts val="1600"/>
        </a:lnSpc>
        <a:spcBef>
          <a:spcPts val="0"/>
        </a:spcBef>
        <a:spcAft>
          <a:spcPts val="600"/>
        </a:spcAft>
        <a:buClr>
          <a:schemeClr val="bg2"/>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ts val="1600"/>
        </a:lnSpc>
        <a:spcBef>
          <a:spcPts val="0"/>
        </a:spcBef>
        <a:spcAft>
          <a:spcPts val="600"/>
        </a:spcAft>
        <a:buClr>
          <a:schemeClr val="bg2"/>
        </a:buClr>
        <a:buFont typeface="System Font Regular"/>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5472">
          <p15:clr>
            <a:srgbClr val="F26B43"/>
          </p15:clr>
        </p15:guide>
        <p15:guide id="3" orient="horz" pos="912">
          <p15:clr>
            <a:srgbClr val="F26B43"/>
          </p15:clr>
        </p15:guide>
        <p15:guide id="4" orient="horz" pos="381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FCE9BEE-4D7B-4675-9DAB-ED06A0DF6AA7}" type="datetimeFigureOut">
              <a:rPr lang="en-GB" smtClean="0"/>
              <a:t>12/11/2024</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557F1C4-9147-4C55-9D05-8173E3A7FB19}" type="slidenum">
              <a:rPr lang="en-GB" smtClean="0"/>
              <a:t>‹#›</a:t>
            </a:fld>
            <a:endParaRPr lang="en-GB" dirty="0"/>
          </a:p>
        </p:txBody>
      </p:sp>
      <p:sp>
        <p:nvSpPr>
          <p:cNvPr id="8" name="TextBox 7">
            <a:extLst>
              <a:ext uri="{FF2B5EF4-FFF2-40B4-BE49-F238E27FC236}">
                <a16:creationId xmlns:a16="http://schemas.microsoft.com/office/drawing/2014/main" id="{9463954C-744D-D4FC-A110-96CD69F390A0}"/>
              </a:ext>
            </a:extLst>
          </p:cNvPr>
          <p:cNvSpPr txBox="1"/>
          <p:nvPr userDrawn="1">
            <p:extLst>
              <p:ext uri="{1162E1C5-73C7-4A58-AE30-91384D911F3F}">
                <p184:classification xmlns:p184="http://schemas.microsoft.com/office/powerpoint/2018/4/main" val="ftr"/>
              </p:ext>
            </p:extLst>
          </p:nvPr>
        </p:nvSpPr>
        <p:spPr>
          <a:xfrm>
            <a:off x="4455890" y="6642100"/>
            <a:ext cx="253604" cy="115416"/>
          </a:xfrm>
          <a:prstGeom prst="rect">
            <a:avLst/>
          </a:prstGeom>
        </p:spPr>
        <p:txBody>
          <a:bodyPr horzOverflow="overflow" lIns="0" tIns="0" rIns="0" bIns="0">
            <a:spAutoFit/>
          </a:bodyPr>
          <a:lstStyle/>
          <a:p>
            <a:pPr algn="l"/>
            <a:r>
              <a:rPr lang="en-IE" sz="750" dirty="0">
                <a:solidFill>
                  <a:srgbClr val="000000"/>
                </a:solidFill>
                <a:latin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267642773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healthline.com/health/do-identical-twins-have-the-same-fingerprints#chance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hekkitapp.com/blog/2-big-disadvantages-of-anti-counterfeiting-solutions-using-qr-code/"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A2B8-B808-0245-86F7-52CEB0BAE7C6}"/>
              </a:ext>
            </a:extLst>
          </p:cNvPr>
          <p:cNvSpPr>
            <a:spLocks noGrp="1"/>
          </p:cNvSpPr>
          <p:nvPr>
            <p:ph type="ctrTitle"/>
          </p:nvPr>
        </p:nvSpPr>
        <p:spPr/>
        <p:txBody>
          <a:bodyPr/>
          <a:lstStyle/>
          <a:p>
            <a:r>
              <a:rPr lang="en-US" dirty="0"/>
              <a:t>FORUM30: Product Traceability in the Pharmaceutical sector (Serialisation)</a:t>
            </a:r>
          </a:p>
        </p:txBody>
      </p:sp>
      <p:sp>
        <p:nvSpPr>
          <p:cNvPr id="3" name="Subtitle 2">
            <a:extLst>
              <a:ext uri="{FF2B5EF4-FFF2-40B4-BE49-F238E27FC236}">
                <a16:creationId xmlns:a16="http://schemas.microsoft.com/office/drawing/2014/main" id="{CE067EAC-40BD-2B41-A841-78929548348C}"/>
              </a:ext>
            </a:extLst>
          </p:cNvPr>
          <p:cNvSpPr>
            <a:spLocks noGrp="1"/>
          </p:cNvSpPr>
          <p:nvPr>
            <p:ph type="subTitle" idx="1"/>
          </p:nvPr>
        </p:nvSpPr>
        <p:spPr/>
        <p:txBody>
          <a:bodyPr/>
          <a:lstStyle/>
          <a:p>
            <a:r>
              <a:rPr lang="en-US" dirty="0">
                <a:latin typeface="+mj-lt"/>
              </a:rPr>
              <a:t>November 2024</a:t>
            </a:r>
          </a:p>
          <a:p>
            <a:endParaRPr lang="en-US" dirty="0"/>
          </a:p>
        </p:txBody>
      </p:sp>
    </p:spTree>
    <p:extLst>
      <p:ext uri="{BB962C8B-B14F-4D97-AF65-F5344CB8AC3E}">
        <p14:creationId xmlns:p14="http://schemas.microsoft.com/office/powerpoint/2010/main" val="3299149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BF2E-81E5-4D2B-8D4A-7814500382C8}"/>
              </a:ext>
            </a:extLst>
          </p:cNvPr>
          <p:cNvSpPr>
            <a:spLocks noGrp="1"/>
          </p:cNvSpPr>
          <p:nvPr>
            <p:ph type="title"/>
          </p:nvPr>
        </p:nvSpPr>
        <p:spPr>
          <a:xfrm>
            <a:off x="457201" y="112737"/>
            <a:ext cx="8339666" cy="912666"/>
          </a:xfrm>
        </p:spPr>
        <p:txBody>
          <a:bodyPr/>
          <a:lstStyle/>
          <a:p>
            <a:r>
              <a:rPr lang="en-IE" dirty="0"/>
              <a:t>Serialisation support structure required for Mid Size Pharma brand owner</a:t>
            </a:r>
            <a:endParaRPr lang="en-IE" sz="1800" dirty="0"/>
          </a:p>
        </p:txBody>
      </p:sp>
      <p:sp>
        <p:nvSpPr>
          <p:cNvPr id="3" name="TextBox 2">
            <a:extLst>
              <a:ext uri="{FF2B5EF4-FFF2-40B4-BE49-F238E27FC236}">
                <a16:creationId xmlns:a16="http://schemas.microsoft.com/office/drawing/2014/main" id="{04270514-C7F4-4710-B2FD-3304C079ADE2}"/>
              </a:ext>
            </a:extLst>
          </p:cNvPr>
          <p:cNvSpPr txBox="1"/>
          <p:nvPr/>
        </p:nvSpPr>
        <p:spPr>
          <a:xfrm>
            <a:off x="239697" y="1171046"/>
            <a:ext cx="8655728" cy="4524315"/>
          </a:xfrm>
          <a:prstGeom prst="rect">
            <a:avLst/>
          </a:prstGeom>
          <a:noFill/>
        </p:spPr>
        <p:txBody>
          <a:bodyPr wrap="square" rtlCol="0">
            <a:spAutoFit/>
          </a:bodyPr>
          <a:lstStyle/>
          <a:p>
            <a:r>
              <a:rPr lang="en-IE" sz="1600" b="1" dirty="0"/>
              <a:t>Serialization Responsibility – Supply Chain: </a:t>
            </a:r>
          </a:p>
          <a:p>
            <a:r>
              <a:rPr lang="en-IE" sz="1400" dirty="0"/>
              <a:t>Assigned Business System Owner / System Administrator (BSO). </a:t>
            </a:r>
          </a:p>
          <a:p>
            <a:r>
              <a:rPr lang="en-IE" sz="1400" dirty="0"/>
              <a:t>This role involves coordinating serialization interactions with CMO’s (Contract manufacturers) &amp; 3PL’s (Distribution centres), EMVS ( European medicines verification system)  and management of TraceLink system activities</a:t>
            </a:r>
          </a:p>
          <a:p>
            <a:pPr fontAlgn="base"/>
            <a:endParaRPr lang="en-IE" sz="1000" b="1" dirty="0">
              <a:effectLst>
                <a:glow>
                  <a:srgbClr val="000000"/>
                </a:glow>
                <a:outerShdw sx="0" sy="0">
                  <a:srgbClr val="000000"/>
                </a:outerShdw>
                <a:reflection stA="0" endPos="0" fadeDir="0" sx="0" sy="0"/>
              </a:effectLst>
            </a:endParaRPr>
          </a:p>
          <a:p>
            <a:r>
              <a:rPr lang="en-IE" sz="1600" b="1" dirty="0"/>
              <a:t>Serialization Responsibility – IT: </a:t>
            </a:r>
          </a:p>
          <a:p>
            <a:r>
              <a:rPr lang="en-IE" sz="1400" dirty="0"/>
              <a:t>Assigned IT System Owner (ITSO). </a:t>
            </a:r>
          </a:p>
          <a:p>
            <a:r>
              <a:rPr lang="en-IE" sz="1400" dirty="0"/>
              <a:t>This role involves supporting the functioning of the TraceLink system and supporting Serialization set up activities.</a:t>
            </a:r>
          </a:p>
          <a:p>
            <a:endParaRPr lang="en-IE" sz="1000" b="1" dirty="0">
              <a:effectLst>
                <a:glow>
                  <a:srgbClr val="000000"/>
                </a:glow>
                <a:outerShdw sx="0" sy="0">
                  <a:srgbClr val="000000"/>
                </a:outerShdw>
                <a:reflection stA="0" endPos="0" fadeDir="0" sx="0" sy="0"/>
              </a:effectLst>
            </a:endParaRPr>
          </a:p>
          <a:p>
            <a:r>
              <a:rPr lang="en-IE" sz="1600" b="1" dirty="0"/>
              <a:t>Serialization Support Team:</a:t>
            </a:r>
          </a:p>
          <a:p>
            <a:r>
              <a:rPr lang="en-IE" sz="1400" dirty="0"/>
              <a:t>The Serialization Support Team typically consists of the Business System Owner (BSO), IT System Owner (ITSO) and Serialization support SMEs </a:t>
            </a:r>
          </a:p>
          <a:p>
            <a:endParaRPr lang="en-IE" sz="1000" dirty="0"/>
          </a:p>
          <a:p>
            <a:r>
              <a:rPr lang="en-IE" sz="1600" b="1" dirty="0"/>
              <a:t>Quality:</a:t>
            </a:r>
          </a:p>
          <a:p>
            <a:r>
              <a:rPr lang="en-IE" sz="1400" dirty="0"/>
              <a:t>Provide Quality support for both, Business in use of system and for IT in maintaining the system.</a:t>
            </a:r>
          </a:p>
          <a:p>
            <a:endParaRPr lang="en-IE" sz="1000" b="1" dirty="0"/>
          </a:p>
          <a:p>
            <a:r>
              <a:rPr lang="en-IE" sz="1600" b="1" dirty="0"/>
              <a:t>System Architecture: </a:t>
            </a:r>
          </a:p>
          <a:p>
            <a:pPr marL="285750" indent="-285750">
              <a:buFont typeface="Wingdings" panose="05000000000000000000" pitchFamily="2" charset="2"/>
              <a:buChar char="Ø"/>
            </a:pPr>
            <a:r>
              <a:rPr lang="en-IE" sz="1400" b="1" dirty="0"/>
              <a:t>TraceLink</a:t>
            </a:r>
            <a:r>
              <a:rPr lang="en-IE" sz="1400" dirty="0"/>
              <a:t>: Connections with all CMOs &amp; 3PL for active serialized supplies established</a:t>
            </a:r>
          </a:p>
          <a:p>
            <a:pPr marL="285750" indent="-285750">
              <a:buFont typeface="Wingdings" panose="05000000000000000000" pitchFamily="2" charset="2"/>
              <a:buChar char="Ø"/>
            </a:pPr>
            <a:r>
              <a:rPr lang="en-IE" sz="1400" b="1" dirty="0"/>
              <a:t>Serialized Products</a:t>
            </a:r>
            <a:r>
              <a:rPr lang="en-IE" sz="1400" dirty="0"/>
              <a:t>: Products are serialized for markets. </a:t>
            </a:r>
          </a:p>
          <a:p>
            <a:pPr marL="285750" indent="-285750">
              <a:buFont typeface="Wingdings" panose="05000000000000000000" pitchFamily="2" charset="2"/>
              <a:buChar char="Ø"/>
            </a:pPr>
            <a:r>
              <a:rPr lang="en-IE" sz="1400" b="1" dirty="0"/>
              <a:t>GS1 Status: </a:t>
            </a:r>
            <a:r>
              <a:rPr lang="en-IE" sz="1400" dirty="0"/>
              <a:t>GS1 Registration for Labeler code established; Irish pharma companies would hold a GS1 License from GS1 Ireland as well as from GS1 USA. GLNs available for Ireland</a:t>
            </a:r>
          </a:p>
        </p:txBody>
      </p:sp>
    </p:spTree>
    <p:extLst>
      <p:ext uri="{BB962C8B-B14F-4D97-AF65-F5344CB8AC3E}">
        <p14:creationId xmlns:p14="http://schemas.microsoft.com/office/powerpoint/2010/main" val="97360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C6646F0C-C44C-869C-414C-1A54E879ABC2}"/>
              </a:ext>
            </a:extLst>
          </p:cNvPr>
          <p:cNvSpPr/>
          <p:nvPr/>
        </p:nvSpPr>
        <p:spPr>
          <a:xfrm>
            <a:off x="2902772" y="1542655"/>
            <a:ext cx="3381292" cy="1198659"/>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grpSp>
        <p:nvGrpSpPr>
          <p:cNvPr id="10" name="Group 9">
            <a:extLst>
              <a:ext uri="{FF2B5EF4-FFF2-40B4-BE49-F238E27FC236}">
                <a16:creationId xmlns:a16="http://schemas.microsoft.com/office/drawing/2014/main" id="{A939DD2C-81A7-37C8-843F-32390513AE6C}"/>
              </a:ext>
            </a:extLst>
          </p:cNvPr>
          <p:cNvGrpSpPr/>
          <p:nvPr/>
        </p:nvGrpSpPr>
        <p:grpSpPr>
          <a:xfrm>
            <a:off x="377518" y="2923308"/>
            <a:ext cx="1429804" cy="1996204"/>
            <a:chOff x="8126730" y="1999635"/>
            <a:chExt cx="2098587" cy="2872249"/>
          </a:xfrm>
        </p:grpSpPr>
        <p:pic>
          <p:nvPicPr>
            <p:cNvPr id="11" name="Picture 10">
              <a:extLst>
                <a:ext uri="{FF2B5EF4-FFF2-40B4-BE49-F238E27FC236}">
                  <a16:creationId xmlns:a16="http://schemas.microsoft.com/office/drawing/2014/main" id="{5DA60235-FA41-566E-7C80-1F81B610F2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126730" y="1999635"/>
              <a:ext cx="2011680" cy="1964207"/>
            </a:xfrm>
            <a:prstGeom prst="rect">
              <a:avLst/>
            </a:prstGeom>
          </p:spPr>
        </p:pic>
        <p:sp>
          <p:nvSpPr>
            <p:cNvPr id="12" name="Rectangle 11">
              <a:extLst>
                <a:ext uri="{FF2B5EF4-FFF2-40B4-BE49-F238E27FC236}">
                  <a16:creationId xmlns:a16="http://schemas.microsoft.com/office/drawing/2014/main" id="{DDC1ECF9-0F0D-EBB6-4BAE-B98D5A7DA3A8}"/>
                </a:ext>
              </a:extLst>
            </p:cNvPr>
            <p:cNvSpPr/>
            <p:nvPr/>
          </p:nvSpPr>
          <p:spPr>
            <a:xfrm>
              <a:off x="8126730" y="3842266"/>
              <a:ext cx="2098587" cy="1029618"/>
            </a:xfrm>
            <a:prstGeom prst="rect">
              <a:avLst/>
            </a:prstGeom>
          </p:spPr>
          <p:txBody>
            <a:bodyPr wrap="square">
              <a:spAutoFit/>
            </a:bodyPr>
            <a:lstStyle/>
            <a:p>
              <a:pPr defTabSz="685800"/>
              <a:r>
                <a:rPr lang="en-GB" sz="1350" dirty="0">
                  <a:solidFill>
                    <a:prstClr val="black"/>
                  </a:solidFill>
                  <a:latin typeface="Calibri" panose="020F0502020204030204"/>
                </a:rPr>
                <a:t>Packaging </a:t>
              </a:r>
            </a:p>
            <a:p>
              <a:pPr defTabSz="685800"/>
              <a:r>
                <a:rPr lang="en-GB" sz="1350" dirty="0">
                  <a:solidFill>
                    <a:prstClr val="black"/>
                  </a:solidFill>
                  <a:latin typeface="Calibri" panose="020F0502020204030204"/>
                </a:rPr>
                <a:t>Systems</a:t>
              </a:r>
            </a:p>
            <a:p>
              <a:pPr defTabSz="685800"/>
              <a:r>
                <a:rPr lang="en-GB" sz="1350" dirty="0">
                  <a:solidFill>
                    <a:prstClr val="black"/>
                  </a:solidFill>
                  <a:latin typeface="Calibri" panose="020F0502020204030204"/>
                </a:rPr>
                <a:t>Print Barcode</a:t>
              </a:r>
            </a:p>
          </p:txBody>
        </p:sp>
      </p:grpSp>
      <p:grpSp>
        <p:nvGrpSpPr>
          <p:cNvPr id="13" name="Group 12">
            <a:extLst>
              <a:ext uri="{FF2B5EF4-FFF2-40B4-BE49-F238E27FC236}">
                <a16:creationId xmlns:a16="http://schemas.microsoft.com/office/drawing/2014/main" id="{D1A46DDB-F72C-C799-FBCB-4FF84FFEAFBD}"/>
              </a:ext>
            </a:extLst>
          </p:cNvPr>
          <p:cNvGrpSpPr/>
          <p:nvPr/>
        </p:nvGrpSpPr>
        <p:grpSpPr>
          <a:xfrm>
            <a:off x="1287838" y="2179979"/>
            <a:ext cx="1771895" cy="865337"/>
            <a:chOff x="4885287" y="3075217"/>
            <a:chExt cx="2362526" cy="1153782"/>
          </a:xfrm>
        </p:grpSpPr>
        <p:sp>
          <p:nvSpPr>
            <p:cNvPr id="14" name="Right Arrow 25">
              <a:extLst>
                <a:ext uri="{FF2B5EF4-FFF2-40B4-BE49-F238E27FC236}">
                  <a16:creationId xmlns:a16="http://schemas.microsoft.com/office/drawing/2014/main" id="{47A12792-E242-B596-56D0-48C4716A0904}"/>
                </a:ext>
              </a:extLst>
            </p:cNvPr>
            <p:cNvSpPr/>
            <p:nvPr/>
          </p:nvSpPr>
          <p:spPr>
            <a:xfrm rot="9301268" flipH="1">
              <a:off x="5357923" y="3840379"/>
              <a:ext cx="1873346" cy="388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F307E9CC-198F-AD7B-9DA6-90BDD65C4156}"/>
                </a:ext>
              </a:extLst>
            </p:cNvPr>
            <p:cNvSpPr/>
            <p:nvPr/>
          </p:nvSpPr>
          <p:spPr>
            <a:xfrm flipH="1">
              <a:off x="4885287" y="3075217"/>
              <a:ext cx="2362526" cy="677108"/>
            </a:xfrm>
            <a:prstGeom prst="rect">
              <a:avLst/>
            </a:prstGeom>
          </p:spPr>
          <p:txBody>
            <a:bodyPr wrap="none">
              <a:spAutoFit/>
            </a:bodyPr>
            <a:lstStyle/>
            <a:p>
              <a:pPr defTabSz="685800"/>
              <a:r>
                <a:rPr lang="en-GB" sz="1350" dirty="0">
                  <a:solidFill>
                    <a:prstClr val="black"/>
                  </a:solidFill>
                  <a:latin typeface="Calibri" panose="020F0502020204030204"/>
                </a:rPr>
                <a:t>Upload serial numbers</a:t>
              </a:r>
            </a:p>
            <a:p>
              <a:pPr defTabSz="685800"/>
              <a:r>
                <a:rPr lang="en-GB" sz="1350" dirty="0">
                  <a:solidFill>
                    <a:prstClr val="black"/>
                  </a:solidFill>
                  <a:latin typeface="Calibri" panose="020F0502020204030204"/>
                </a:rPr>
                <a:t>to Cloud Database</a:t>
              </a:r>
            </a:p>
          </p:txBody>
        </p:sp>
      </p:grpSp>
      <p:sp>
        <p:nvSpPr>
          <p:cNvPr id="16" name="Rectangle 15">
            <a:extLst>
              <a:ext uri="{FF2B5EF4-FFF2-40B4-BE49-F238E27FC236}">
                <a16:creationId xmlns:a16="http://schemas.microsoft.com/office/drawing/2014/main" id="{FBB9F082-55C6-DF5D-35AA-7DDC8BA2CF65}"/>
              </a:ext>
            </a:extLst>
          </p:cNvPr>
          <p:cNvSpPr/>
          <p:nvPr/>
        </p:nvSpPr>
        <p:spPr>
          <a:xfrm flipH="1">
            <a:off x="3952167" y="2003485"/>
            <a:ext cx="1285416" cy="300082"/>
          </a:xfrm>
          <a:prstGeom prst="rect">
            <a:avLst/>
          </a:prstGeom>
        </p:spPr>
        <p:txBody>
          <a:bodyPr wrap="none">
            <a:spAutoFit/>
          </a:bodyPr>
          <a:lstStyle/>
          <a:p>
            <a:pPr defTabSz="685800"/>
            <a:r>
              <a:rPr lang="en-GB" sz="1350" dirty="0">
                <a:solidFill>
                  <a:prstClr val="black"/>
                </a:solidFill>
                <a:latin typeface="Calibri" panose="020F0502020204030204"/>
              </a:rPr>
              <a:t>Cloud Database</a:t>
            </a:r>
          </a:p>
        </p:txBody>
      </p:sp>
      <p:pic>
        <p:nvPicPr>
          <p:cNvPr id="17" name="Picture 16">
            <a:extLst>
              <a:ext uri="{FF2B5EF4-FFF2-40B4-BE49-F238E27FC236}">
                <a16:creationId xmlns:a16="http://schemas.microsoft.com/office/drawing/2014/main" id="{192C3531-2A2D-D827-1BCE-FCFB8993C88D}"/>
              </a:ext>
            </a:extLst>
          </p:cNvPr>
          <p:cNvPicPr>
            <a:picLocks noChangeAspect="1"/>
          </p:cNvPicPr>
          <p:nvPr/>
        </p:nvPicPr>
        <p:blipFill>
          <a:blip r:embed="rId3"/>
          <a:stretch>
            <a:fillRect/>
          </a:stretch>
        </p:blipFill>
        <p:spPr>
          <a:xfrm>
            <a:off x="6185629" y="3611783"/>
            <a:ext cx="801326" cy="600008"/>
          </a:xfrm>
          <a:prstGeom prst="rect">
            <a:avLst/>
          </a:prstGeom>
        </p:spPr>
      </p:pic>
      <p:pic>
        <p:nvPicPr>
          <p:cNvPr id="18" name="Picture 17">
            <a:extLst>
              <a:ext uri="{FF2B5EF4-FFF2-40B4-BE49-F238E27FC236}">
                <a16:creationId xmlns:a16="http://schemas.microsoft.com/office/drawing/2014/main" id="{D5114D20-3640-49B1-7255-3B3BD1ACF410}"/>
              </a:ext>
            </a:extLst>
          </p:cNvPr>
          <p:cNvPicPr>
            <a:picLocks noChangeAspect="1"/>
          </p:cNvPicPr>
          <p:nvPr/>
        </p:nvPicPr>
        <p:blipFill>
          <a:blip r:embed="rId4"/>
          <a:stretch>
            <a:fillRect/>
          </a:stretch>
        </p:blipFill>
        <p:spPr>
          <a:xfrm>
            <a:off x="7318959" y="3687982"/>
            <a:ext cx="712855" cy="500063"/>
          </a:xfrm>
          <a:prstGeom prst="rect">
            <a:avLst/>
          </a:prstGeom>
        </p:spPr>
      </p:pic>
      <p:sp>
        <p:nvSpPr>
          <p:cNvPr id="19" name="Rectangle 18">
            <a:extLst>
              <a:ext uri="{FF2B5EF4-FFF2-40B4-BE49-F238E27FC236}">
                <a16:creationId xmlns:a16="http://schemas.microsoft.com/office/drawing/2014/main" id="{A40B871D-1515-38F3-D5E2-39F65E475B1A}"/>
              </a:ext>
            </a:extLst>
          </p:cNvPr>
          <p:cNvSpPr/>
          <p:nvPr/>
        </p:nvSpPr>
        <p:spPr>
          <a:xfrm flipH="1">
            <a:off x="7436818" y="4206106"/>
            <a:ext cx="1925784" cy="715581"/>
          </a:xfrm>
          <a:prstGeom prst="rect">
            <a:avLst/>
          </a:prstGeom>
        </p:spPr>
        <p:txBody>
          <a:bodyPr wrap="none">
            <a:spAutoFit/>
          </a:bodyPr>
          <a:lstStyle/>
          <a:p>
            <a:pPr defTabSz="685800"/>
            <a:r>
              <a:rPr lang="en-GB" sz="1350" dirty="0">
                <a:solidFill>
                  <a:prstClr val="black"/>
                </a:solidFill>
                <a:latin typeface="Calibri" panose="020F0502020204030204"/>
              </a:rPr>
              <a:t>Dispensers, pharmacies, </a:t>
            </a:r>
          </a:p>
          <a:p>
            <a:pPr defTabSz="685800"/>
            <a:r>
              <a:rPr lang="en-GB" sz="1350" dirty="0">
                <a:solidFill>
                  <a:prstClr val="black"/>
                </a:solidFill>
                <a:latin typeface="Calibri" panose="020F0502020204030204"/>
              </a:rPr>
              <a:t>hospitals, vaccine </a:t>
            </a:r>
          </a:p>
          <a:p>
            <a:pPr defTabSz="685800"/>
            <a:r>
              <a:rPr lang="en-GB" sz="1350" dirty="0">
                <a:solidFill>
                  <a:prstClr val="black"/>
                </a:solidFill>
                <a:latin typeface="Calibri" panose="020F0502020204030204"/>
              </a:rPr>
              <a:t>centres in each Market</a:t>
            </a:r>
          </a:p>
        </p:txBody>
      </p:sp>
      <p:sp>
        <p:nvSpPr>
          <p:cNvPr id="20" name="Rectangle 19">
            <a:extLst>
              <a:ext uri="{FF2B5EF4-FFF2-40B4-BE49-F238E27FC236}">
                <a16:creationId xmlns:a16="http://schemas.microsoft.com/office/drawing/2014/main" id="{852E6032-6A60-D3D3-CEF0-E0CF3566984B}"/>
              </a:ext>
            </a:extLst>
          </p:cNvPr>
          <p:cNvSpPr/>
          <p:nvPr/>
        </p:nvSpPr>
        <p:spPr>
          <a:xfrm flipH="1">
            <a:off x="6089295" y="4295647"/>
            <a:ext cx="1236108" cy="507831"/>
          </a:xfrm>
          <a:prstGeom prst="rect">
            <a:avLst/>
          </a:prstGeom>
        </p:spPr>
        <p:txBody>
          <a:bodyPr wrap="none">
            <a:spAutoFit/>
          </a:bodyPr>
          <a:lstStyle/>
          <a:p>
            <a:pPr defTabSz="685800"/>
            <a:r>
              <a:rPr lang="en-GB" sz="1350" dirty="0">
                <a:solidFill>
                  <a:prstClr val="black"/>
                </a:solidFill>
                <a:latin typeface="Calibri" panose="020F0502020204030204"/>
              </a:rPr>
              <a:t>Wholesalers</a:t>
            </a:r>
          </a:p>
          <a:p>
            <a:pPr defTabSz="685800"/>
            <a:r>
              <a:rPr lang="en-GB" sz="1350" dirty="0">
                <a:solidFill>
                  <a:prstClr val="black"/>
                </a:solidFill>
                <a:latin typeface="Calibri" panose="020F0502020204030204"/>
              </a:rPr>
              <a:t>in each Market</a:t>
            </a:r>
          </a:p>
        </p:txBody>
      </p:sp>
      <p:grpSp>
        <p:nvGrpSpPr>
          <p:cNvPr id="21" name="Group 20">
            <a:extLst>
              <a:ext uri="{FF2B5EF4-FFF2-40B4-BE49-F238E27FC236}">
                <a16:creationId xmlns:a16="http://schemas.microsoft.com/office/drawing/2014/main" id="{FB1E7333-83B7-C445-8F64-9E3FE7477CF9}"/>
              </a:ext>
            </a:extLst>
          </p:cNvPr>
          <p:cNvGrpSpPr/>
          <p:nvPr/>
        </p:nvGrpSpPr>
        <p:grpSpPr>
          <a:xfrm>
            <a:off x="5695472" y="2273330"/>
            <a:ext cx="2925520" cy="894218"/>
            <a:chOff x="4363810" y="3075217"/>
            <a:chExt cx="3900693" cy="1192291"/>
          </a:xfrm>
        </p:grpSpPr>
        <p:sp>
          <p:nvSpPr>
            <p:cNvPr id="22" name="Right Arrow 25">
              <a:extLst>
                <a:ext uri="{FF2B5EF4-FFF2-40B4-BE49-F238E27FC236}">
                  <a16:creationId xmlns:a16="http://schemas.microsoft.com/office/drawing/2014/main" id="{909DDF50-C754-4603-A298-C5A0DDB9F399}"/>
                </a:ext>
              </a:extLst>
            </p:cNvPr>
            <p:cNvSpPr/>
            <p:nvPr/>
          </p:nvSpPr>
          <p:spPr>
            <a:xfrm rot="1988631" flipH="1">
              <a:off x="4363810" y="3878888"/>
              <a:ext cx="1873346" cy="388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23" name="Rectangle 22">
              <a:extLst>
                <a:ext uri="{FF2B5EF4-FFF2-40B4-BE49-F238E27FC236}">
                  <a16:creationId xmlns:a16="http://schemas.microsoft.com/office/drawing/2014/main" id="{7343D911-B210-A866-2D38-D55E25013E16}"/>
                </a:ext>
              </a:extLst>
            </p:cNvPr>
            <p:cNvSpPr/>
            <p:nvPr/>
          </p:nvSpPr>
          <p:spPr>
            <a:xfrm flipH="1">
              <a:off x="4885287" y="3075217"/>
              <a:ext cx="3379216" cy="677108"/>
            </a:xfrm>
            <a:prstGeom prst="rect">
              <a:avLst/>
            </a:prstGeom>
          </p:spPr>
          <p:txBody>
            <a:bodyPr wrap="none">
              <a:spAutoFit/>
            </a:bodyPr>
            <a:lstStyle/>
            <a:p>
              <a:pPr defTabSz="685800"/>
              <a:r>
                <a:rPr lang="en-GB" sz="1350" dirty="0">
                  <a:solidFill>
                    <a:prstClr val="black"/>
                  </a:solidFill>
                  <a:latin typeface="Calibri" panose="020F0502020204030204"/>
                </a:rPr>
                <a:t>Authenticate and consume</a:t>
              </a:r>
            </a:p>
            <a:p>
              <a:pPr defTabSz="685800"/>
              <a:r>
                <a:rPr lang="en-GB" sz="1350" dirty="0">
                  <a:solidFill>
                    <a:prstClr val="black"/>
                  </a:solidFill>
                  <a:latin typeface="Calibri" panose="020F0502020204030204"/>
                </a:rPr>
                <a:t>serial numbers in Cloud Database</a:t>
              </a:r>
            </a:p>
          </p:txBody>
        </p:sp>
      </p:grpSp>
      <p:grpSp>
        <p:nvGrpSpPr>
          <p:cNvPr id="24" name="Group 23">
            <a:extLst>
              <a:ext uri="{FF2B5EF4-FFF2-40B4-BE49-F238E27FC236}">
                <a16:creationId xmlns:a16="http://schemas.microsoft.com/office/drawing/2014/main" id="{4E57349E-9E05-32E7-C952-DCE0BC802AD9}"/>
              </a:ext>
            </a:extLst>
          </p:cNvPr>
          <p:cNvGrpSpPr/>
          <p:nvPr/>
        </p:nvGrpSpPr>
        <p:grpSpPr>
          <a:xfrm>
            <a:off x="528315" y="4914489"/>
            <a:ext cx="8317492" cy="988895"/>
            <a:chOff x="8700809" y="524389"/>
            <a:chExt cx="3648248" cy="1598212"/>
          </a:xfrm>
        </p:grpSpPr>
        <p:sp>
          <p:nvSpPr>
            <p:cNvPr id="25" name="Cloud 24">
              <a:extLst>
                <a:ext uri="{FF2B5EF4-FFF2-40B4-BE49-F238E27FC236}">
                  <a16:creationId xmlns:a16="http://schemas.microsoft.com/office/drawing/2014/main" id="{E7EA8F23-9B56-6367-47BE-F5AC8F931B88}"/>
                </a:ext>
              </a:extLst>
            </p:cNvPr>
            <p:cNvSpPr/>
            <p:nvPr/>
          </p:nvSpPr>
          <p:spPr>
            <a:xfrm>
              <a:off x="8700809" y="524389"/>
              <a:ext cx="3648248" cy="1598212"/>
            </a:xfrm>
            <a:prstGeom prst="cloud">
              <a:avLst/>
            </a:prstGeom>
            <a:solidFill>
              <a:schemeClr val="accent6">
                <a:lumMod val="40000"/>
                <a:lumOff val="60000"/>
                <a:alpha val="23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dirty="0">
                <a:solidFill>
                  <a:prstClr val="white"/>
                </a:solidFill>
                <a:latin typeface="Calibri" panose="020F0502020204030204"/>
              </a:endParaRPr>
            </a:p>
          </p:txBody>
        </p:sp>
        <p:sp>
          <p:nvSpPr>
            <p:cNvPr id="26" name="Rectangle 25">
              <a:extLst>
                <a:ext uri="{FF2B5EF4-FFF2-40B4-BE49-F238E27FC236}">
                  <a16:creationId xmlns:a16="http://schemas.microsoft.com/office/drawing/2014/main" id="{498F3F85-83E1-B894-CF14-7B7D4E95EC46}"/>
                </a:ext>
              </a:extLst>
            </p:cNvPr>
            <p:cNvSpPr/>
            <p:nvPr/>
          </p:nvSpPr>
          <p:spPr>
            <a:xfrm flipH="1">
              <a:off x="9393496" y="954163"/>
              <a:ext cx="2337546" cy="484980"/>
            </a:xfrm>
            <a:prstGeom prst="rect">
              <a:avLst/>
            </a:prstGeom>
          </p:spPr>
          <p:txBody>
            <a:bodyPr wrap="square">
              <a:spAutoFit/>
            </a:bodyPr>
            <a:lstStyle/>
            <a:p>
              <a:pPr algn="ctr" defTabSz="685800"/>
              <a:r>
                <a:rPr lang="en-GB" sz="1350" dirty="0">
                  <a:solidFill>
                    <a:srgbClr val="00B050"/>
                  </a:solidFill>
                  <a:latin typeface="Calibri" panose="020F0502020204030204"/>
                </a:rPr>
                <a:t>Regulator to monitor the enforcement of the whole process</a:t>
              </a:r>
            </a:p>
          </p:txBody>
        </p:sp>
      </p:grpSp>
      <p:pic>
        <p:nvPicPr>
          <p:cNvPr id="28" name="Picture 27">
            <a:extLst>
              <a:ext uri="{FF2B5EF4-FFF2-40B4-BE49-F238E27FC236}">
                <a16:creationId xmlns:a16="http://schemas.microsoft.com/office/drawing/2014/main" id="{D61E489B-083B-321A-DA54-1E01ED4F4C25}"/>
              </a:ext>
            </a:extLst>
          </p:cNvPr>
          <p:cNvPicPr>
            <a:picLocks noChangeAspect="1"/>
          </p:cNvPicPr>
          <p:nvPr/>
        </p:nvPicPr>
        <p:blipFill>
          <a:blip r:embed="rId5"/>
          <a:stretch>
            <a:fillRect/>
          </a:stretch>
        </p:blipFill>
        <p:spPr>
          <a:xfrm>
            <a:off x="1228905" y="4267785"/>
            <a:ext cx="365874" cy="279220"/>
          </a:xfrm>
          <a:prstGeom prst="rect">
            <a:avLst/>
          </a:prstGeom>
        </p:spPr>
      </p:pic>
      <p:pic>
        <p:nvPicPr>
          <p:cNvPr id="29" name="Picture 28">
            <a:extLst>
              <a:ext uri="{FF2B5EF4-FFF2-40B4-BE49-F238E27FC236}">
                <a16:creationId xmlns:a16="http://schemas.microsoft.com/office/drawing/2014/main" id="{040800B2-31DF-9573-EBE0-B1F6A8E07EBC}"/>
              </a:ext>
            </a:extLst>
          </p:cNvPr>
          <p:cNvPicPr>
            <a:picLocks noChangeAspect="1"/>
          </p:cNvPicPr>
          <p:nvPr/>
        </p:nvPicPr>
        <p:blipFill>
          <a:blip r:embed="rId5"/>
          <a:stretch>
            <a:fillRect/>
          </a:stretch>
        </p:blipFill>
        <p:spPr>
          <a:xfrm>
            <a:off x="1441040" y="2656587"/>
            <a:ext cx="365874" cy="279220"/>
          </a:xfrm>
          <a:prstGeom prst="rect">
            <a:avLst/>
          </a:prstGeom>
        </p:spPr>
      </p:pic>
      <p:pic>
        <p:nvPicPr>
          <p:cNvPr id="30" name="Picture 29">
            <a:extLst>
              <a:ext uri="{FF2B5EF4-FFF2-40B4-BE49-F238E27FC236}">
                <a16:creationId xmlns:a16="http://schemas.microsoft.com/office/drawing/2014/main" id="{D1B78E84-FFF5-9261-C458-183C52CC97BB}"/>
              </a:ext>
            </a:extLst>
          </p:cNvPr>
          <p:cNvPicPr>
            <a:picLocks noChangeAspect="1"/>
          </p:cNvPicPr>
          <p:nvPr/>
        </p:nvPicPr>
        <p:blipFill>
          <a:blip r:embed="rId5"/>
          <a:stretch>
            <a:fillRect/>
          </a:stretch>
        </p:blipFill>
        <p:spPr>
          <a:xfrm>
            <a:off x="6712001" y="2704213"/>
            <a:ext cx="365874" cy="279220"/>
          </a:xfrm>
          <a:prstGeom prst="rect">
            <a:avLst/>
          </a:prstGeom>
        </p:spPr>
      </p:pic>
      <p:pic>
        <p:nvPicPr>
          <p:cNvPr id="3" name="Picture 2">
            <a:extLst>
              <a:ext uri="{FF2B5EF4-FFF2-40B4-BE49-F238E27FC236}">
                <a16:creationId xmlns:a16="http://schemas.microsoft.com/office/drawing/2014/main" id="{8CEAFC06-1064-E9AF-C3D7-08B8E8936F75}"/>
              </a:ext>
            </a:extLst>
          </p:cNvPr>
          <p:cNvPicPr>
            <a:picLocks noChangeAspect="1"/>
          </p:cNvPicPr>
          <p:nvPr/>
        </p:nvPicPr>
        <p:blipFill>
          <a:blip r:embed="rId6"/>
          <a:stretch>
            <a:fillRect/>
          </a:stretch>
        </p:blipFill>
        <p:spPr>
          <a:xfrm>
            <a:off x="1287838" y="436869"/>
            <a:ext cx="6037565" cy="749873"/>
          </a:xfrm>
          <a:prstGeom prst="rect">
            <a:avLst/>
          </a:prstGeom>
        </p:spPr>
      </p:pic>
    </p:spTree>
    <p:extLst>
      <p:ext uri="{BB962C8B-B14F-4D97-AF65-F5344CB8AC3E}">
        <p14:creationId xmlns:p14="http://schemas.microsoft.com/office/powerpoint/2010/main" val="1809991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25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BF2E-81E5-4D2B-8D4A-7814500382C8}"/>
              </a:ext>
            </a:extLst>
          </p:cNvPr>
          <p:cNvSpPr>
            <a:spLocks noGrp="1"/>
          </p:cNvSpPr>
          <p:nvPr>
            <p:ph type="title"/>
          </p:nvPr>
        </p:nvSpPr>
        <p:spPr/>
        <p:txBody>
          <a:bodyPr/>
          <a:lstStyle/>
          <a:p>
            <a:br>
              <a:rPr lang="en-IE" sz="2800" dirty="0"/>
            </a:br>
            <a:br>
              <a:rPr lang="en-IE" sz="2800" dirty="0"/>
            </a:br>
            <a:r>
              <a:rPr lang="en-IE" sz="2800" dirty="0"/>
              <a:t>Why Serialization – Counterfeiting</a:t>
            </a:r>
            <a:br>
              <a:rPr lang="en-IE" sz="2800" dirty="0"/>
            </a:br>
            <a:br>
              <a:rPr lang="en-IE" dirty="0">
                <a:highlight>
                  <a:srgbClr val="FFFF00"/>
                </a:highlight>
              </a:rPr>
            </a:br>
            <a:endParaRPr lang="en-IE" sz="1800" dirty="0">
              <a:highlight>
                <a:srgbClr val="FFFF00"/>
              </a:highlight>
            </a:endParaRPr>
          </a:p>
        </p:txBody>
      </p:sp>
      <p:sp>
        <p:nvSpPr>
          <p:cNvPr id="7" name="TextBox 6">
            <a:extLst>
              <a:ext uri="{FF2B5EF4-FFF2-40B4-BE49-F238E27FC236}">
                <a16:creationId xmlns:a16="http://schemas.microsoft.com/office/drawing/2014/main" id="{D2CE8C89-2278-6375-2F54-F0E152AC3D2B}"/>
              </a:ext>
            </a:extLst>
          </p:cNvPr>
          <p:cNvSpPr txBox="1"/>
          <p:nvPr/>
        </p:nvSpPr>
        <p:spPr>
          <a:xfrm>
            <a:off x="122766" y="1588353"/>
            <a:ext cx="8898467" cy="461665"/>
          </a:xfrm>
          <a:prstGeom prst="rect">
            <a:avLst/>
          </a:prstGeom>
          <a:noFill/>
        </p:spPr>
        <p:txBody>
          <a:bodyPr wrap="square">
            <a:spAutoFit/>
          </a:bodyPr>
          <a:lstStyle/>
          <a:p>
            <a:pPr algn="ctr"/>
            <a:r>
              <a:rPr lang="en-IE" sz="2400" dirty="0">
                <a:solidFill>
                  <a:schemeClr val="tx1">
                    <a:lumMod val="75000"/>
                    <a:lumOff val="25000"/>
                  </a:schemeClr>
                </a:solidFill>
              </a:rPr>
              <a:t>One is a fake – but how can you tell which one</a:t>
            </a:r>
            <a:r>
              <a:rPr lang="en-IE" sz="1800" dirty="0">
                <a:solidFill>
                  <a:schemeClr val="tx1">
                    <a:lumMod val="75000"/>
                    <a:lumOff val="25000"/>
                  </a:schemeClr>
                </a:solidFill>
              </a:rPr>
              <a:t>?</a:t>
            </a:r>
          </a:p>
        </p:txBody>
      </p:sp>
      <p:sp>
        <p:nvSpPr>
          <p:cNvPr id="3" name="AutoShape 2">
            <a:extLst>
              <a:ext uri="{FF2B5EF4-FFF2-40B4-BE49-F238E27FC236}">
                <a16:creationId xmlns:a16="http://schemas.microsoft.com/office/drawing/2014/main" id="{59F18F2A-6B15-1A66-CC71-0170C8D543BF}"/>
              </a:ext>
            </a:extLst>
          </p:cNvPr>
          <p:cNvSpPr>
            <a:spLocks noChangeAspect="1" noChangeArrowheads="1"/>
          </p:cNvSpPr>
          <p:nvPr/>
        </p:nvSpPr>
        <p:spPr bwMode="auto">
          <a:xfrm>
            <a:off x="4419600" y="3276600"/>
            <a:ext cx="304800" cy="21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4" name="AutoShape 4">
            <a:extLst>
              <a:ext uri="{FF2B5EF4-FFF2-40B4-BE49-F238E27FC236}">
                <a16:creationId xmlns:a16="http://schemas.microsoft.com/office/drawing/2014/main" id="{AACCB850-23B4-F917-CA6C-4ADF2F63F0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6" name="Picture 5">
            <a:extLst>
              <a:ext uri="{FF2B5EF4-FFF2-40B4-BE49-F238E27FC236}">
                <a16:creationId xmlns:a16="http://schemas.microsoft.com/office/drawing/2014/main" id="{BD9AA02B-06C3-EC50-681C-63132CB84378}"/>
              </a:ext>
            </a:extLst>
          </p:cNvPr>
          <p:cNvPicPr>
            <a:picLocks noChangeAspect="1"/>
          </p:cNvPicPr>
          <p:nvPr/>
        </p:nvPicPr>
        <p:blipFill rotWithShape="1">
          <a:blip r:embed="rId2"/>
          <a:srcRect t="35783" b="8454"/>
          <a:stretch/>
        </p:blipFill>
        <p:spPr>
          <a:xfrm>
            <a:off x="1713901" y="2050018"/>
            <a:ext cx="5953188" cy="2070799"/>
          </a:xfrm>
          <a:prstGeom prst="rect">
            <a:avLst/>
          </a:prstGeom>
        </p:spPr>
      </p:pic>
      <p:sp>
        <p:nvSpPr>
          <p:cNvPr id="8" name="TextBox 7">
            <a:extLst>
              <a:ext uri="{FF2B5EF4-FFF2-40B4-BE49-F238E27FC236}">
                <a16:creationId xmlns:a16="http://schemas.microsoft.com/office/drawing/2014/main" id="{0FB1A819-2311-19D4-A0A5-5466FB08C123}"/>
              </a:ext>
            </a:extLst>
          </p:cNvPr>
          <p:cNvSpPr txBox="1"/>
          <p:nvPr/>
        </p:nvSpPr>
        <p:spPr>
          <a:xfrm>
            <a:off x="2099168" y="3786635"/>
            <a:ext cx="1711321" cy="369332"/>
          </a:xfrm>
          <a:prstGeom prst="rect">
            <a:avLst/>
          </a:prstGeom>
          <a:noFill/>
        </p:spPr>
        <p:txBody>
          <a:bodyPr wrap="square" rtlCol="0">
            <a:spAutoFit/>
          </a:bodyPr>
          <a:lstStyle/>
          <a:p>
            <a:pPr algn="r"/>
            <a:r>
              <a:rPr lang="en-IE" dirty="0">
                <a:solidFill>
                  <a:srgbClr val="00B050"/>
                </a:solidFill>
                <a:effectLst>
                  <a:outerShdw blurRad="38100" dist="38100" dir="2700000" algn="tl">
                    <a:srgbClr val="000000">
                      <a:alpha val="43137"/>
                    </a:srgbClr>
                  </a:outerShdw>
                </a:effectLst>
              </a:rPr>
              <a:t>AUTHENTIC</a:t>
            </a:r>
          </a:p>
        </p:txBody>
      </p:sp>
      <p:sp>
        <p:nvSpPr>
          <p:cNvPr id="9" name="TextBox 8">
            <a:extLst>
              <a:ext uri="{FF2B5EF4-FFF2-40B4-BE49-F238E27FC236}">
                <a16:creationId xmlns:a16="http://schemas.microsoft.com/office/drawing/2014/main" id="{62C945DA-7097-2C45-DF93-AF7A90D8485C}"/>
              </a:ext>
            </a:extLst>
          </p:cNvPr>
          <p:cNvSpPr txBox="1"/>
          <p:nvPr/>
        </p:nvSpPr>
        <p:spPr>
          <a:xfrm>
            <a:off x="5999588" y="3786635"/>
            <a:ext cx="1045244" cy="369332"/>
          </a:xfrm>
          <a:prstGeom prst="rect">
            <a:avLst/>
          </a:prstGeom>
          <a:noFill/>
        </p:spPr>
        <p:txBody>
          <a:bodyPr wrap="square" rtlCol="0">
            <a:spAutoFit/>
          </a:bodyPr>
          <a:lstStyle/>
          <a:p>
            <a:r>
              <a:rPr lang="en-IE" dirty="0">
                <a:solidFill>
                  <a:srgbClr val="FF0000"/>
                </a:solidFill>
                <a:effectLst>
                  <a:outerShdw blurRad="38100" dist="38100" dir="2700000" algn="tl">
                    <a:srgbClr val="000000">
                      <a:alpha val="43137"/>
                    </a:srgbClr>
                  </a:outerShdw>
                </a:effectLst>
              </a:rPr>
              <a:t>FAKE!</a:t>
            </a:r>
          </a:p>
        </p:txBody>
      </p:sp>
      <p:sp>
        <p:nvSpPr>
          <p:cNvPr id="11" name="TextBox 10">
            <a:extLst>
              <a:ext uri="{FF2B5EF4-FFF2-40B4-BE49-F238E27FC236}">
                <a16:creationId xmlns:a16="http://schemas.microsoft.com/office/drawing/2014/main" id="{821C4AA8-1436-F9DB-0B95-061FB0EBC833}"/>
              </a:ext>
            </a:extLst>
          </p:cNvPr>
          <p:cNvSpPr txBox="1"/>
          <p:nvPr/>
        </p:nvSpPr>
        <p:spPr>
          <a:xfrm>
            <a:off x="537595" y="4351649"/>
            <a:ext cx="8305800" cy="461665"/>
          </a:xfrm>
          <a:prstGeom prst="rect">
            <a:avLst/>
          </a:prstGeom>
          <a:noFill/>
        </p:spPr>
        <p:txBody>
          <a:bodyPr wrap="square">
            <a:spAutoFit/>
          </a:bodyPr>
          <a:lstStyle/>
          <a:p>
            <a:r>
              <a:rPr kumimoji="0" lang="en-IE" sz="2400" b="0" i="0" u="none" strike="noStrike" kern="1200" cap="none" spc="0" normalizeH="0" baseline="0" noProof="0" dirty="0">
                <a:ln>
                  <a:noFill/>
                </a:ln>
                <a:solidFill>
                  <a:srgbClr val="BD679C"/>
                </a:solidFill>
                <a:effectLst/>
                <a:uLnTx/>
                <a:uFillTx/>
                <a:latin typeface="Calibri" panose="020F0502020204030204"/>
                <a:ea typeface="+mj-ea"/>
                <a:cs typeface="+mj-cs"/>
              </a:rPr>
              <a:t>Fake medicine will not help patients and could cause harm/death</a:t>
            </a:r>
            <a:endParaRPr lang="en-IE" dirty="0"/>
          </a:p>
        </p:txBody>
      </p:sp>
    </p:spTree>
    <p:extLst>
      <p:ext uri="{BB962C8B-B14F-4D97-AF65-F5344CB8AC3E}">
        <p14:creationId xmlns:p14="http://schemas.microsoft.com/office/powerpoint/2010/main" val="51129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BF2E-81E5-4D2B-8D4A-7814500382C8}"/>
              </a:ext>
            </a:extLst>
          </p:cNvPr>
          <p:cNvSpPr>
            <a:spLocks noGrp="1"/>
          </p:cNvSpPr>
          <p:nvPr>
            <p:ph type="title"/>
          </p:nvPr>
        </p:nvSpPr>
        <p:spPr>
          <a:xfrm>
            <a:off x="457201" y="254403"/>
            <a:ext cx="8229598" cy="912666"/>
          </a:xfrm>
        </p:spPr>
        <p:txBody>
          <a:bodyPr/>
          <a:lstStyle/>
          <a:p>
            <a:r>
              <a:rPr lang="en-IE" sz="2800" dirty="0"/>
              <a:t>Falsified And Substandard Drugs</a:t>
            </a:r>
            <a:br>
              <a:rPr lang="en-IE" dirty="0"/>
            </a:br>
            <a:endParaRPr lang="en-IE" sz="1800" dirty="0"/>
          </a:p>
        </p:txBody>
      </p:sp>
      <p:sp>
        <p:nvSpPr>
          <p:cNvPr id="3" name="AutoShape 2">
            <a:extLst>
              <a:ext uri="{FF2B5EF4-FFF2-40B4-BE49-F238E27FC236}">
                <a16:creationId xmlns:a16="http://schemas.microsoft.com/office/drawing/2014/main" id="{59F18F2A-6B15-1A66-CC71-0170C8D543BF}"/>
              </a:ext>
            </a:extLst>
          </p:cNvPr>
          <p:cNvSpPr>
            <a:spLocks noChangeAspect="1" noChangeArrowheads="1"/>
          </p:cNvSpPr>
          <p:nvPr/>
        </p:nvSpPr>
        <p:spPr bwMode="auto">
          <a:xfrm>
            <a:off x="4419600" y="3276600"/>
            <a:ext cx="304800" cy="21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4" name="AutoShape 4">
            <a:extLst>
              <a:ext uri="{FF2B5EF4-FFF2-40B4-BE49-F238E27FC236}">
                <a16:creationId xmlns:a16="http://schemas.microsoft.com/office/drawing/2014/main" id="{AACCB850-23B4-F917-CA6C-4ADF2F63F0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2" name="TextBox 11">
            <a:extLst>
              <a:ext uri="{FF2B5EF4-FFF2-40B4-BE49-F238E27FC236}">
                <a16:creationId xmlns:a16="http://schemas.microsoft.com/office/drawing/2014/main" id="{00FB064A-6E48-4A0A-68C0-4D2675A00BD5}"/>
              </a:ext>
            </a:extLst>
          </p:cNvPr>
          <p:cNvSpPr txBox="1"/>
          <p:nvPr/>
        </p:nvSpPr>
        <p:spPr>
          <a:xfrm>
            <a:off x="127000" y="1083406"/>
            <a:ext cx="8940800" cy="5471370"/>
          </a:xfrm>
          <a:prstGeom prst="rect">
            <a:avLst/>
          </a:prstGeom>
          <a:noFill/>
        </p:spPr>
        <p:txBody>
          <a:bodyPr wrap="square">
            <a:spAutoFit/>
          </a:bodyPr>
          <a:lstStyle/>
          <a:p>
            <a:pPr marL="763200" lvl="1" indent="-306000" defTabSz="914400">
              <a:lnSpc>
                <a:spcPct val="150000"/>
              </a:lnSpc>
              <a:spcBef>
                <a:spcPts val="1000"/>
              </a:spcBef>
              <a:buFont typeface="Wingdings" panose="05000000000000000000" pitchFamily="2" charset="2"/>
              <a:buChar char="q"/>
              <a:defRPr/>
            </a:pPr>
            <a:r>
              <a:rPr kumimoji="0" lang="en-GB" b="0" i="0" u="none" strike="noStrike" kern="1200" cap="none" spc="0" normalizeH="0" baseline="0" noProof="0" dirty="0">
                <a:ln>
                  <a:noFill/>
                </a:ln>
                <a:solidFill>
                  <a:prstClr val="black"/>
                </a:solidFill>
                <a:effectLst/>
                <a:uLnTx/>
                <a:uFillTx/>
                <a:latin typeface="Calibri"/>
              </a:rPr>
              <a:t>Can cause harm to patients and fail to treat the diseases for which they were intended – may lead to death</a:t>
            </a:r>
          </a:p>
          <a:p>
            <a:pPr marL="763200" lvl="1" indent="-306000" defTabSz="914400">
              <a:lnSpc>
                <a:spcPct val="150000"/>
              </a:lnSpc>
              <a:spcBef>
                <a:spcPts val="1000"/>
              </a:spcBef>
              <a:buFont typeface="Wingdings" panose="05000000000000000000" pitchFamily="2" charset="2"/>
              <a:buChar char="q"/>
              <a:defRPr/>
            </a:pPr>
            <a:r>
              <a:rPr kumimoji="0" lang="en-GB" b="0" i="0" u="none" strike="noStrike" kern="1200" cap="none" spc="0" normalizeH="0" baseline="0" noProof="0" dirty="0">
                <a:ln>
                  <a:noFill/>
                </a:ln>
                <a:solidFill>
                  <a:prstClr val="black"/>
                </a:solidFill>
                <a:effectLst/>
                <a:uLnTx/>
                <a:uFillTx/>
                <a:latin typeface="Calibri"/>
              </a:rPr>
              <a:t>Affect every region of the world – found in illegal street markets, unregulated websites, pharmacies, clinics and hospitals</a:t>
            </a:r>
          </a:p>
          <a:p>
            <a:pPr marL="763200" lvl="1" indent="-306000" defTabSz="914400">
              <a:lnSpc>
                <a:spcPct val="150000"/>
              </a:lnSpc>
              <a:spcBef>
                <a:spcPts val="1000"/>
              </a:spcBef>
              <a:buFont typeface="Wingdings" panose="05000000000000000000" pitchFamily="2" charset="2"/>
              <a:buChar char="q"/>
              <a:defRPr/>
            </a:pPr>
            <a:r>
              <a:rPr kumimoji="0" lang="en-GB" b="0" i="0" u="none" strike="noStrike" kern="1200" cap="none" spc="0" normalizeH="0" baseline="0" noProof="0" dirty="0">
                <a:ln>
                  <a:noFill/>
                </a:ln>
                <a:solidFill>
                  <a:prstClr val="black"/>
                </a:solidFill>
                <a:effectLst/>
                <a:uLnTx/>
                <a:uFillTx/>
                <a:latin typeface="Calibri"/>
              </a:rPr>
              <a:t>An estimated 1 in 10 medical products in low- and middle-income countries is substandard or falsified</a:t>
            </a:r>
          </a:p>
          <a:p>
            <a:pPr marL="763200" lvl="1" indent="-306000" defTabSz="914400">
              <a:lnSpc>
                <a:spcPct val="150000"/>
              </a:lnSpc>
              <a:spcBef>
                <a:spcPts val="1000"/>
              </a:spcBef>
              <a:buFont typeface="Wingdings" panose="05000000000000000000" pitchFamily="2" charset="2"/>
              <a:buChar char="q"/>
              <a:defRPr/>
            </a:pPr>
            <a:r>
              <a:rPr kumimoji="0" lang="en-GB" b="0" i="0" u="none" strike="noStrike" kern="1200" cap="none" spc="0" normalizeH="0" baseline="0" noProof="0" dirty="0">
                <a:ln>
                  <a:noFill/>
                </a:ln>
                <a:solidFill>
                  <a:prstClr val="black"/>
                </a:solidFill>
                <a:effectLst/>
                <a:uLnTx/>
                <a:uFillTx/>
                <a:latin typeface="Calibri"/>
              </a:rPr>
              <a:t>Counterfeits mimic branded or generic drugs - may include products with</a:t>
            </a:r>
          </a:p>
          <a:p>
            <a:pPr lvl="1">
              <a:buFont typeface="Courier New" panose="02070309020205020404" pitchFamily="49" charset="0"/>
              <a:buChar char="o"/>
            </a:pPr>
            <a:r>
              <a:rPr lang="en-GB" sz="1800" dirty="0"/>
              <a:t> 	Correct ingredients </a:t>
            </a:r>
          </a:p>
          <a:p>
            <a:pPr lvl="1">
              <a:buFont typeface="Courier New" panose="02070309020205020404" pitchFamily="49" charset="0"/>
              <a:buChar char="o"/>
            </a:pPr>
            <a:r>
              <a:rPr lang="en-GB" sz="1800" dirty="0"/>
              <a:t> 	Wrong ingredients</a:t>
            </a:r>
          </a:p>
          <a:p>
            <a:pPr lvl="1">
              <a:buFont typeface="Courier New" panose="02070309020205020404" pitchFamily="49" charset="0"/>
              <a:buChar char="o"/>
            </a:pPr>
            <a:r>
              <a:rPr lang="en-GB" sz="1800" dirty="0"/>
              <a:t> 	No active ingredients </a:t>
            </a:r>
          </a:p>
          <a:p>
            <a:pPr lvl="1">
              <a:buFont typeface="Courier New" panose="02070309020205020404" pitchFamily="49" charset="0"/>
              <a:buChar char="o"/>
            </a:pPr>
            <a:r>
              <a:rPr lang="en-GB" sz="1800" dirty="0"/>
              <a:t> 	Insufficient or too much active ingredient</a:t>
            </a:r>
          </a:p>
          <a:p>
            <a:pPr lvl="1">
              <a:buFont typeface="Courier New" panose="02070309020205020404" pitchFamily="49" charset="0"/>
              <a:buChar char="o"/>
            </a:pPr>
            <a:r>
              <a:rPr lang="en-GB" sz="1800" dirty="0"/>
              <a:t> 	Fake packaging</a:t>
            </a:r>
          </a:p>
          <a:p>
            <a:pPr marL="306000" marR="0" lvl="0" indent="-3060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75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BF2E-81E5-4D2B-8D4A-7814500382C8}"/>
              </a:ext>
            </a:extLst>
          </p:cNvPr>
          <p:cNvSpPr>
            <a:spLocks noGrp="1"/>
          </p:cNvSpPr>
          <p:nvPr>
            <p:ph type="title"/>
          </p:nvPr>
        </p:nvSpPr>
        <p:spPr/>
        <p:txBody>
          <a:bodyPr/>
          <a:lstStyle/>
          <a:p>
            <a:br>
              <a:rPr lang="en-IE" dirty="0"/>
            </a:br>
            <a:r>
              <a:rPr lang="en-IE" dirty="0"/>
              <a:t>Serialisation – What is it ? </a:t>
            </a:r>
            <a:br>
              <a:rPr lang="en-IE" dirty="0"/>
            </a:br>
            <a:endParaRPr lang="en-IE" sz="1800" dirty="0"/>
          </a:p>
        </p:txBody>
      </p:sp>
      <p:sp>
        <p:nvSpPr>
          <p:cNvPr id="7" name="TextBox 6">
            <a:extLst>
              <a:ext uri="{FF2B5EF4-FFF2-40B4-BE49-F238E27FC236}">
                <a16:creationId xmlns:a16="http://schemas.microsoft.com/office/drawing/2014/main" id="{D2CE8C89-2278-6375-2F54-F0E152AC3D2B}"/>
              </a:ext>
            </a:extLst>
          </p:cNvPr>
          <p:cNvSpPr txBox="1"/>
          <p:nvPr/>
        </p:nvSpPr>
        <p:spPr>
          <a:xfrm>
            <a:off x="245532" y="1217767"/>
            <a:ext cx="8898467" cy="1661993"/>
          </a:xfrm>
          <a:prstGeom prst="rect">
            <a:avLst/>
          </a:prstGeom>
          <a:noFill/>
        </p:spPr>
        <p:txBody>
          <a:bodyPr wrap="square">
            <a:spAutoFit/>
          </a:bodyPr>
          <a:lstStyle/>
          <a:p>
            <a:pPr algn="l" fontAlgn="base"/>
            <a:r>
              <a:rPr lang="en-US" b="1" i="0" dirty="0">
                <a:solidFill>
                  <a:srgbClr val="03303B"/>
                </a:solidFill>
                <a:effectLst/>
                <a:latin typeface="Roboto" panose="02000000000000000000" pitchFamily="2" charset="0"/>
              </a:rPr>
              <a:t>What is the General Meaning of Serialisation? </a:t>
            </a:r>
          </a:p>
          <a:p>
            <a:pPr fontAlgn="base"/>
            <a:r>
              <a:rPr lang="en-US" sz="1600" dirty="0">
                <a:latin typeface="Calibri" panose="020F0502020204030204" pitchFamily="34" charset="0"/>
                <a:cs typeface="Calibri" panose="020F0502020204030204" pitchFamily="34" charset="0"/>
              </a:rPr>
              <a:t>In simple terms, serialization means giving a unique identifier to an item. For example, a natural form of serialization is our fingerprint. </a:t>
            </a:r>
            <a:r>
              <a:rPr lang="en-US" sz="1600"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No two individuals have the same fingerprint, even twins.</a:t>
            </a:r>
            <a:r>
              <a:rPr lang="en-US" sz="1600" dirty="0">
                <a:latin typeface="Calibri" panose="020F0502020204030204" pitchFamily="34" charset="0"/>
                <a:cs typeface="Calibri" panose="020F0502020204030204" pitchFamily="34" charset="0"/>
              </a:rPr>
              <a:t> </a:t>
            </a:r>
          </a:p>
          <a:p>
            <a:pPr fontAlgn="base"/>
            <a:r>
              <a:rPr lang="en-US" sz="1600" dirty="0">
                <a:latin typeface="Calibri" panose="020F0502020204030204" pitchFamily="34" charset="0"/>
                <a:cs typeface="Calibri" panose="020F0502020204030204" pitchFamily="34" charset="0"/>
              </a:rPr>
              <a:t>Asides from pharmaceuticals, other sectors like the logistics &amp; aviation sector also use the concept of serialization for tracking packages and luggage respectively</a:t>
            </a:r>
            <a:r>
              <a:rPr lang="en-US" b="0" i="0" dirty="0">
                <a:solidFill>
                  <a:srgbClr val="7A7A7A"/>
                </a:solidFill>
                <a:effectLst/>
                <a:latin typeface="Roboto" panose="02000000000000000000" pitchFamily="2" charset="0"/>
              </a:rPr>
              <a:t>.</a:t>
            </a:r>
          </a:p>
          <a:p>
            <a:pPr algn="l" fontAlgn="base"/>
            <a:endParaRPr lang="en-US" b="1" i="0" dirty="0">
              <a:solidFill>
                <a:srgbClr val="03303B"/>
              </a:solidFill>
              <a:effectLst/>
              <a:latin typeface="Roboto" panose="02000000000000000000" pitchFamily="2" charset="0"/>
            </a:endParaRPr>
          </a:p>
        </p:txBody>
      </p:sp>
      <p:pic>
        <p:nvPicPr>
          <p:cNvPr id="1026" name="Picture 2" descr="pharma serialization is similar to other serialization">
            <a:extLst>
              <a:ext uri="{FF2B5EF4-FFF2-40B4-BE49-F238E27FC236}">
                <a16:creationId xmlns:a16="http://schemas.microsoft.com/office/drawing/2014/main" id="{8E1F0971-C45E-70AE-1CD8-D752707BE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30199" y="2641600"/>
            <a:ext cx="8568269" cy="342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182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BF2E-81E5-4D2B-8D4A-7814500382C8}"/>
              </a:ext>
            </a:extLst>
          </p:cNvPr>
          <p:cNvSpPr>
            <a:spLocks noGrp="1"/>
          </p:cNvSpPr>
          <p:nvPr>
            <p:ph type="title"/>
          </p:nvPr>
        </p:nvSpPr>
        <p:spPr/>
        <p:txBody>
          <a:bodyPr/>
          <a:lstStyle/>
          <a:p>
            <a:br>
              <a:rPr lang="en-IE" dirty="0"/>
            </a:br>
            <a:r>
              <a:rPr lang="en-IE" dirty="0"/>
              <a:t>Serialisation in Pharma: </a:t>
            </a:r>
            <a:br>
              <a:rPr lang="en-IE" dirty="0"/>
            </a:br>
            <a:endParaRPr lang="en-IE" sz="1800" dirty="0"/>
          </a:p>
        </p:txBody>
      </p:sp>
      <p:sp>
        <p:nvSpPr>
          <p:cNvPr id="7" name="TextBox 6">
            <a:extLst>
              <a:ext uri="{FF2B5EF4-FFF2-40B4-BE49-F238E27FC236}">
                <a16:creationId xmlns:a16="http://schemas.microsoft.com/office/drawing/2014/main" id="{D2CE8C89-2278-6375-2F54-F0E152AC3D2B}"/>
              </a:ext>
            </a:extLst>
          </p:cNvPr>
          <p:cNvSpPr txBox="1"/>
          <p:nvPr/>
        </p:nvSpPr>
        <p:spPr>
          <a:xfrm>
            <a:off x="245531" y="1050805"/>
            <a:ext cx="8898467" cy="3785652"/>
          </a:xfrm>
          <a:prstGeom prst="rect">
            <a:avLst/>
          </a:prstGeom>
          <a:noFill/>
        </p:spPr>
        <p:txBody>
          <a:bodyPr wrap="square">
            <a:spAutoFit/>
          </a:bodyPr>
          <a:lstStyle/>
          <a:p>
            <a:pPr algn="l" fontAlgn="base"/>
            <a:r>
              <a:rPr lang="en-US" b="1" i="0" dirty="0">
                <a:solidFill>
                  <a:srgbClr val="03303B"/>
                </a:solidFill>
                <a:effectLst/>
                <a:latin typeface="Roboto" panose="02000000000000000000" pitchFamily="2" charset="0"/>
              </a:rPr>
              <a:t>Pharma serialisation:</a:t>
            </a:r>
          </a:p>
          <a:p>
            <a:pPr algn="l" fontAlgn="base"/>
            <a:r>
              <a:rPr lang="en-US" sz="1600" b="0" i="0" dirty="0">
                <a:effectLst/>
                <a:latin typeface="Calibri" panose="020F0502020204030204" pitchFamily="34" charset="0"/>
                <a:cs typeface="Calibri" panose="020F0502020204030204" pitchFamily="34" charset="0"/>
              </a:rPr>
              <a:t>Pharma serialisation is the process of assigning unique serial numbers to every drug packaging that is saleable; primary, secondary, and tertiary. So from blisters, to bottles, cartons, and pallets, they all carry a unique identifier. This </a:t>
            </a:r>
            <a:r>
              <a:rPr lang="en-US" sz="1600" b="0" i="0" u="none" strike="noStrike" dirty="0">
                <a:solidFill>
                  <a:srgbClr val="333333"/>
                </a:solidFill>
                <a:effectLst/>
                <a:latin typeface="Calibri" panose="020F0502020204030204" pitchFamily="34" charset="0"/>
                <a:cs typeface="Calibri" panose="020F0502020204030204" pitchFamily="34" charset="0"/>
                <a:hlinkClick r:id="rId2"/>
              </a:rPr>
              <a:t>unique identifier can either be QR Codes</a:t>
            </a:r>
            <a:r>
              <a:rPr lang="en-US" sz="1600" b="0" i="0" dirty="0">
                <a:effectLst/>
                <a:latin typeface="Calibri" panose="020F0502020204030204" pitchFamily="34" charset="0"/>
                <a:cs typeface="Calibri" panose="020F0502020204030204" pitchFamily="34" charset="0"/>
              </a:rPr>
              <a:t> or Data Matrix Codes (depending on the country/region) and carry information about the product’s origin and validity.</a:t>
            </a:r>
          </a:p>
          <a:p>
            <a:pPr algn="l" fontAlgn="base"/>
            <a:r>
              <a:rPr lang="en-US" sz="1600" b="0" i="0" dirty="0">
                <a:effectLst/>
                <a:latin typeface="Calibri" panose="020F0502020204030204" pitchFamily="34" charset="0"/>
                <a:cs typeface="Calibri" panose="020F0502020204030204" pitchFamily="34" charset="0"/>
              </a:rPr>
              <a:t>These codes are then printed visibly on the respective packaging and are linked to each other. That is, the code of a bottle of drug is linked to the code of the carton it came in, which is also linked to the pallet. </a:t>
            </a:r>
            <a:r>
              <a:rPr lang="en-US" sz="1600" dirty="0">
                <a:latin typeface="Calibri" panose="020F0502020204030204" pitchFamily="34" charset="0"/>
                <a:cs typeface="Calibri" panose="020F0502020204030204" pitchFamily="34" charset="0"/>
              </a:rPr>
              <a:t>T</a:t>
            </a:r>
            <a:r>
              <a:rPr lang="en-US" sz="1600" b="0" i="0" dirty="0">
                <a:effectLst/>
                <a:latin typeface="Calibri" panose="020F0502020204030204" pitchFamily="34" charset="0"/>
                <a:cs typeface="Calibri" panose="020F0502020204030204" pitchFamily="34" charset="0"/>
              </a:rPr>
              <a:t>his is all stored in a cloud database that transported it from the factory/warehouse</a:t>
            </a:r>
            <a:r>
              <a:rPr lang="en-US" b="0" i="0" dirty="0">
                <a:effectLst/>
                <a:latin typeface="Calibri" panose="020F0502020204030204" pitchFamily="34" charset="0"/>
                <a:cs typeface="Calibri" panose="020F0502020204030204" pitchFamily="34" charset="0"/>
              </a:rPr>
              <a:t>.</a:t>
            </a:r>
            <a:r>
              <a:rPr lang="en-US" b="0" i="0" dirty="0">
                <a:effectLst/>
                <a:highlight>
                  <a:srgbClr val="FFFF00"/>
                </a:highlight>
                <a:latin typeface="Calibri" panose="020F0502020204030204" pitchFamily="34" charset="0"/>
                <a:cs typeface="Calibri" panose="020F0502020204030204" pitchFamily="34" charset="0"/>
              </a:rPr>
              <a:t> </a:t>
            </a:r>
          </a:p>
          <a:p>
            <a:pPr algn="l" fontAlgn="base"/>
            <a:endParaRPr lang="en-US" dirty="0">
              <a:highlight>
                <a:srgbClr val="FFFF00"/>
              </a:highlight>
              <a:latin typeface="inherit"/>
            </a:endParaRPr>
          </a:p>
          <a:p>
            <a:pPr algn="l" fontAlgn="base"/>
            <a:endParaRPr lang="en-US" b="0" i="0" dirty="0">
              <a:effectLst/>
              <a:latin typeface="inherit"/>
            </a:endParaRPr>
          </a:p>
          <a:p>
            <a:pPr algn="l" fontAlgn="base"/>
            <a:endParaRPr lang="en-US" dirty="0">
              <a:latin typeface="inherit"/>
            </a:endParaRPr>
          </a:p>
          <a:p>
            <a:pPr algn="l" fontAlgn="base"/>
            <a:endParaRPr lang="en-US" b="0" i="0" dirty="0">
              <a:effectLst/>
              <a:latin typeface="inherit"/>
            </a:endParaRPr>
          </a:p>
          <a:p>
            <a:pPr algn="l" fontAlgn="base"/>
            <a:r>
              <a:rPr lang="en-US" b="0" i="0" dirty="0">
                <a:solidFill>
                  <a:srgbClr val="7A7A7A"/>
                </a:solidFill>
                <a:effectLst/>
                <a:latin typeface="Roboto" panose="02000000000000000000" pitchFamily="2" charset="0"/>
              </a:rPr>
              <a:t>.</a:t>
            </a:r>
          </a:p>
          <a:p>
            <a:pPr algn="l" fontAlgn="base"/>
            <a:endParaRPr lang="en-US" b="1" i="0" dirty="0">
              <a:solidFill>
                <a:srgbClr val="03303B"/>
              </a:solidFill>
              <a:effectLst/>
              <a:latin typeface="Roboto" panose="02000000000000000000" pitchFamily="2" charset="0"/>
            </a:endParaRPr>
          </a:p>
        </p:txBody>
      </p:sp>
      <p:sp>
        <p:nvSpPr>
          <p:cNvPr id="3" name="AutoShape 2">
            <a:extLst>
              <a:ext uri="{FF2B5EF4-FFF2-40B4-BE49-F238E27FC236}">
                <a16:creationId xmlns:a16="http://schemas.microsoft.com/office/drawing/2014/main" id="{59F18F2A-6B15-1A66-CC71-0170C8D543BF}"/>
              </a:ext>
            </a:extLst>
          </p:cNvPr>
          <p:cNvSpPr>
            <a:spLocks noChangeAspect="1" noChangeArrowheads="1"/>
          </p:cNvSpPr>
          <p:nvPr/>
        </p:nvSpPr>
        <p:spPr bwMode="auto">
          <a:xfrm>
            <a:off x="4419600" y="3276600"/>
            <a:ext cx="304800" cy="21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4" name="AutoShape 4">
            <a:extLst>
              <a:ext uri="{FF2B5EF4-FFF2-40B4-BE49-F238E27FC236}">
                <a16:creationId xmlns:a16="http://schemas.microsoft.com/office/drawing/2014/main" id="{AACCB850-23B4-F917-CA6C-4ADF2F63F0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pic>
        <p:nvPicPr>
          <p:cNvPr id="5" name="Picture 4">
            <a:extLst>
              <a:ext uri="{FF2B5EF4-FFF2-40B4-BE49-F238E27FC236}">
                <a16:creationId xmlns:a16="http://schemas.microsoft.com/office/drawing/2014/main" id="{47B15C36-3E5D-CB51-2CE1-3D8BCD013E02}"/>
              </a:ext>
            </a:extLst>
          </p:cNvPr>
          <p:cNvPicPr>
            <a:picLocks noChangeAspect="1"/>
          </p:cNvPicPr>
          <p:nvPr/>
        </p:nvPicPr>
        <p:blipFill>
          <a:blip r:embed="rId3"/>
          <a:stretch>
            <a:fillRect/>
          </a:stretch>
        </p:blipFill>
        <p:spPr>
          <a:xfrm>
            <a:off x="296330" y="3073401"/>
            <a:ext cx="8796868" cy="3208866"/>
          </a:xfrm>
          <a:prstGeom prst="rect">
            <a:avLst/>
          </a:prstGeom>
        </p:spPr>
      </p:pic>
    </p:spTree>
    <p:extLst>
      <p:ext uri="{BB962C8B-B14F-4D97-AF65-F5344CB8AC3E}">
        <p14:creationId xmlns:p14="http://schemas.microsoft.com/office/powerpoint/2010/main" val="2276150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BF2E-81E5-4D2B-8D4A-7814500382C8}"/>
              </a:ext>
            </a:extLst>
          </p:cNvPr>
          <p:cNvSpPr>
            <a:spLocks noGrp="1"/>
          </p:cNvSpPr>
          <p:nvPr>
            <p:ph type="title"/>
          </p:nvPr>
        </p:nvSpPr>
        <p:spPr/>
        <p:txBody>
          <a:bodyPr/>
          <a:lstStyle/>
          <a:p>
            <a:r>
              <a:rPr lang="en-IE" sz="2800" dirty="0"/>
              <a:t>How does serialisation stop counterfeiting ?</a:t>
            </a:r>
            <a:br>
              <a:rPr lang="en-IE" dirty="0"/>
            </a:br>
            <a:endParaRPr lang="en-IE" sz="1800" dirty="0"/>
          </a:p>
        </p:txBody>
      </p:sp>
      <p:sp>
        <p:nvSpPr>
          <p:cNvPr id="7" name="TextBox 6">
            <a:extLst>
              <a:ext uri="{FF2B5EF4-FFF2-40B4-BE49-F238E27FC236}">
                <a16:creationId xmlns:a16="http://schemas.microsoft.com/office/drawing/2014/main" id="{D2CE8C89-2278-6375-2F54-F0E152AC3D2B}"/>
              </a:ext>
            </a:extLst>
          </p:cNvPr>
          <p:cNvSpPr txBox="1"/>
          <p:nvPr/>
        </p:nvSpPr>
        <p:spPr>
          <a:xfrm>
            <a:off x="-211668" y="1135282"/>
            <a:ext cx="8898467" cy="553998"/>
          </a:xfrm>
          <a:prstGeom prst="rect">
            <a:avLst/>
          </a:prstGeom>
          <a:noFill/>
        </p:spPr>
        <p:txBody>
          <a:bodyPr wrap="square">
            <a:spAutoFit/>
          </a:bodyPr>
          <a:lstStyle/>
          <a:p>
            <a:pPr algn="ctr"/>
            <a:r>
              <a:rPr lang="en-IE" sz="3000" b="1" dirty="0">
                <a:solidFill>
                  <a:schemeClr val="tx1">
                    <a:lumMod val="75000"/>
                    <a:lumOff val="25000"/>
                  </a:schemeClr>
                </a:solidFill>
                <a:latin typeface="+mj-lt"/>
              </a:rPr>
              <a:t>Traceability</a:t>
            </a:r>
          </a:p>
        </p:txBody>
      </p:sp>
      <p:sp>
        <p:nvSpPr>
          <p:cNvPr id="3" name="AutoShape 2">
            <a:extLst>
              <a:ext uri="{FF2B5EF4-FFF2-40B4-BE49-F238E27FC236}">
                <a16:creationId xmlns:a16="http://schemas.microsoft.com/office/drawing/2014/main" id="{59F18F2A-6B15-1A66-CC71-0170C8D543BF}"/>
              </a:ext>
            </a:extLst>
          </p:cNvPr>
          <p:cNvSpPr>
            <a:spLocks noChangeAspect="1" noChangeArrowheads="1"/>
          </p:cNvSpPr>
          <p:nvPr/>
        </p:nvSpPr>
        <p:spPr bwMode="auto">
          <a:xfrm>
            <a:off x="4419600" y="3276600"/>
            <a:ext cx="304800" cy="21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4" name="AutoShape 4">
            <a:extLst>
              <a:ext uri="{FF2B5EF4-FFF2-40B4-BE49-F238E27FC236}">
                <a16:creationId xmlns:a16="http://schemas.microsoft.com/office/drawing/2014/main" id="{AACCB850-23B4-F917-CA6C-4ADF2F63F0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5" name="TextBox 4">
            <a:extLst>
              <a:ext uri="{FF2B5EF4-FFF2-40B4-BE49-F238E27FC236}">
                <a16:creationId xmlns:a16="http://schemas.microsoft.com/office/drawing/2014/main" id="{EF485B16-06C8-85FF-438B-274D9168A8C2}"/>
              </a:ext>
            </a:extLst>
          </p:cNvPr>
          <p:cNvSpPr txBox="1"/>
          <p:nvPr/>
        </p:nvSpPr>
        <p:spPr>
          <a:xfrm>
            <a:off x="122766" y="1769866"/>
            <a:ext cx="8898467" cy="433965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Traceability guidelines from GS1 help to create a closed distribution system that monitors the movement of every drug produced in or imported into a region.</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As a drug moves from manufacturer to distributor to retailer and to the final patient, the product is authenticated and logged on National or WHO databases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Any suspicious activity will be flagged through these automatic verification steps and reported to relevant bodies.</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A set of standards is available from GS1 to communicate with the databases</a:t>
            </a:r>
          </a:p>
          <a:p>
            <a:pPr marL="285750" indent="-285750">
              <a:buFont typeface="Arial" panose="020B0604020202020204" pitchFamily="34" charset="0"/>
              <a:buChar char="•"/>
            </a:pPr>
            <a:endParaRPr lang="en-US" b="0" i="0" dirty="0">
              <a:solidFill>
                <a:srgbClr val="7A7A7A"/>
              </a:solidFill>
              <a:effectLst/>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End to end flows will show the application of barcodes by manufacturer, upload to the cloud and authentication by the patient</a:t>
            </a: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Once a product has left the supply chain, it should be decommissioned meaning it’s serial is no longer in use.</a:t>
            </a:r>
          </a:p>
          <a:p>
            <a:r>
              <a:rPr lang="en-US" b="0" i="0" dirty="0">
                <a:solidFill>
                  <a:srgbClr val="7A7A7A"/>
                </a:solidFill>
                <a:effectLst/>
                <a:latin typeface="Roboto" panose="02000000000000000000" pitchFamily="2" charset="0"/>
              </a:rPr>
              <a:t> </a:t>
            </a:r>
            <a:endParaRPr lang="en-IE" dirty="0"/>
          </a:p>
        </p:txBody>
      </p:sp>
    </p:spTree>
    <p:extLst>
      <p:ext uri="{BB962C8B-B14F-4D97-AF65-F5344CB8AC3E}">
        <p14:creationId xmlns:p14="http://schemas.microsoft.com/office/powerpoint/2010/main" val="368584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BF2E-81E5-4D2B-8D4A-7814500382C8}"/>
              </a:ext>
            </a:extLst>
          </p:cNvPr>
          <p:cNvSpPr>
            <a:spLocks noGrp="1"/>
          </p:cNvSpPr>
          <p:nvPr>
            <p:ph type="title"/>
          </p:nvPr>
        </p:nvSpPr>
        <p:spPr>
          <a:xfrm>
            <a:off x="457201" y="254403"/>
            <a:ext cx="8229598" cy="912666"/>
          </a:xfrm>
        </p:spPr>
        <p:txBody>
          <a:bodyPr/>
          <a:lstStyle/>
          <a:p>
            <a:r>
              <a:rPr lang="en-IE" dirty="0"/>
              <a:t>Benefits of implementing Serialisation</a:t>
            </a:r>
            <a:br>
              <a:rPr lang="en-IE" dirty="0"/>
            </a:br>
            <a:endParaRPr lang="en-IE" sz="1800" dirty="0"/>
          </a:p>
        </p:txBody>
      </p:sp>
      <p:sp>
        <p:nvSpPr>
          <p:cNvPr id="3" name="AutoShape 2">
            <a:extLst>
              <a:ext uri="{FF2B5EF4-FFF2-40B4-BE49-F238E27FC236}">
                <a16:creationId xmlns:a16="http://schemas.microsoft.com/office/drawing/2014/main" id="{59F18F2A-6B15-1A66-CC71-0170C8D543BF}"/>
              </a:ext>
            </a:extLst>
          </p:cNvPr>
          <p:cNvSpPr>
            <a:spLocks noChangeAspect="1" noChangeArrowheads="1"/>
          </p:cNvSpPr>
          <p:nvPr/>
        </p:nvSpPr>
        <p:spPr bwMode="auto">
          <a:xfrm>
            <a:off x="4419600" y="3276600"/>
            <a:ext cx="304800" cy="21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4" name="AutoShape 4">
            <a:extLst>
              <a:ext uri="{FF2B5EF4-FFF2-40B4-BE49-F238E27FC236}">
                <a16:creationId xmlns:a16="http://schemas.microsoft.com/office/drawing/2014/main" id="{AACCB850-23B4-F917-CA6C-4ADF2F63F0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2" name="TextBox 11">
            <a:extLst>
              <a:ext uri="{FF2B5EF4-FFF2-40B4-BE49-F238E27FC236}">
                <a16:creationId xmlns:a16="http://schemas.microsoft.com/office/drawing/2014/main" id="{00FB064A-6E48-4A0A-68C0-4D2675A00BD5}"/>
              </a:ext>
            </a:extLst>
          </p:cNvPr>
          <p:cNvSpPr txBox="1"/>
          <p:nvPr/>
        </p:nvSpPr>
        <p:spPr>
          <a:xfrm>
            <a:off x="0" y="1167069"/>
            <a:ext cx="9067800" cy="8779968"/>
          </a:xfrm>
          <a:prstGeom prst="rect">
            <a:avLst/>
          </a:prstGeom>
          <a:noFill/>
        </p:spPr>
        <p:txBody>
          <a:bodyPr wrap="square">
            <a:spAutoFit/>
          </a:bodyPr>
          <a:lstStyle/>
          <a:p>
            <a:pPr lvl="1" defTabSz="914400">
              <a:lnSpc>
                <a:spcPct val="150000"/>
              </a:lnSpc>
              <a:spcBef>
                <a:spcPts val="1000"/>
              </a:spcBef>
              <a:defRPr/>
            </a:pPr>
            <a:r>
              <a:rPr lang="en-IE" dirty="0">
                <a:latin typeface="Aptos" panose="020B0004020202020204" pitchFamily="34" charset="0"/>
                <a:ea typeface="Aptos" panose="020B0004020202020204" pitchFamily="34" charset="0"/>
                <a:cs typeface="Aptos" panose="020B0004020202020204" pitchFamily="34" charset="0"/>
              </a:rPr>
              <a:t>PRO’s:</a:t>
            </a:r>
          </a:p>
          <a:p>
            <a:pPr marL="1200150" lvl="2" indent="-285750" defTabSz="914400">
              <a:lnSpc>
                <a:spcPct val="150000"/>
              </a:lnSpc>
              <a:spcBef>
                <a:spcPts val="1000"/>
              </a:spcBef>
              <a:buFont typeface="Wingdings" panose="05000000000000000000" pitchFamily="2" charset="2"/>
              <a:buChar char="q"/>
              <a:defRPr/>
            </a:pPr>
            <a:r>
              <a:rPr lang="en-IE" dirty="0">
                <a:latin typeface="Aptos" panose="020B0004020202020204" pitchFamily="34" charset="0"/>
                <a:ea typeface="Aptos" panose="020B0004020202020204" pitchFamily="34" charset="0"/>
                <a:cs typeface="Aptos" panose="020B0004020202020204" pitchFamily="34" charset="0"/>
              </a:rPr>
              <a:t>G</a:t>
            </a:r>
            <a:r>
              <a:rPr lang="en-IE" dirty="0">
                <a:effectLst/>
                <a:latin typeface="Aptos" panose="020B0004020202020204" pitchFamily="34" charset="0"/>
                <a:ea typeface="Aptos" panose="020B0004020202020204" pitchFamily="34" charset="0"/>
                <a:cs typeface="Aptos" panose="020B0004020202020204" pitchFamily="34" charset="0"/>
              </a:rPr>
              <a:t>ives complete security across the end to end supply chain </a:t>
            </a:r>
            <a:r>
              <a:rPr lang="en-IE" dirty="0">
                <a:latin typeface="Aptos" panose="020B0004020202020204" pitchFamily="34" charset="0"/>
                <a:ea typeface="Aptos" panose="020B0004020202020204" pitchFamily="34" charset="0"/>
                <a:cs typeface="Aptos" panose="020B0004020202020204" pitchFamily="34" charset="0"/>
              </a:rPr>
              <a:t>(If implemented well)</a:t>
            </a:r>
          </a:p>
          <a:p>
            <a:pPr marL="1200150" lvl="2" indent="-285750" defTabSz="914400">
              <a:lnSpc>
                <a:spcPct val="150000"/>
              </a:lnSpc>
              <a:spcBef>
                <a:spcPts val="1000"/>
              </a:spcBef>
              <a:buFont typeface="Wingdings" panose="05000000000000000000" pitchFamily="2" charset="2"/>
              <a:buChar char="q"/>
              <a:defRPr/>
            </a:pPr>
            <a:r>
              <a:rPr kumimoji="0" lang="en-GB" b="0" i="0" u="none" strike="noStrike" kern="1200" cap="none" spc="0" normalizeH="0" baseline="0" noProof="0" dirty="0">
                <a:ln>
                  <a:noFill/>
                </a:ln>
                <a:solidFill>
                  <a:prstClr val="black"/>
                </a:solidFill>
                <a:effectLst/>
                <a:uLnTx/>
                <a:uFillTx/>
                <a:latin typeface="Calibri"/>
                <a:ea typeface="+mn-ea"/>
                <a:cs typeface="+mn-cs"/>
              </a:rPr>
              <a:t>Ensures packs are not re-used (</a:t>
            </a:r>
            <a:r>
              <a:rPr kumimoji="0" lang="en-GB" b="0" i="0" u="none" strike="noStrike" kern="1200" cap="none" spc="0" normalizeH="0" baseline="0" noProof="0" dirty="0" err="1">
                <a:ln>
                  <a:noFill/>
                </a:ln>
                <a:solidFill>
                  <a:prstClr val="black"/>
                </a:solidFill>
                <a:effectLst/>
                <a:uLnTx/>
                <a:uFillTx/>
                <a:latin typeface="Calibri"/>
                <a:ea typeface="+mn-ea"/>
                <a:cs typeface="+mn-cs"/>
              </a:rPr>
              <a:t>Cann</a:t>
            </a:r>
            <a:r>
              <a:rPr lang="en-GB" dirty="0" err="1">
                <a:solidFill>
                  <a:prstClr val="black"/>
                </a:solidFill>
                <a:latin typeface="Calibri"/>
              </a:rPr>
              <a:t>ot</a:t>
            </a:r>
            <a:r>
              <a:rPr lang="en-GB" dirty="0">
                <a:solidFill>
                  <a:prstClr val="black"/>
                </a:solidFill>
                <a:latin typeface="Calibri"/>
              </a:rPr>
              <a:t> be re-scanned)</a:t>
            </a:r>
          </a:p>
          <a:p>
            <a:pPr marL="1200150" lvl="2" indent="-285750" defTabSz="914400">
              <a:lnSpc>
                <a:spcPct val="150000"/>
              </a:lnSpc>
              <a:spcBef>
                <a:spcPts val="1000"/>
              </a:spcBef>
              <a:buFont typeface="Wingdings" panose="05000000000000000000" pitchFamily="2" charset="2"/>
              <a:buChar char="q"/>
              <a:defRPr/>
            </a:pPr>
            <a:r>
              <a:rPr kumimoji="0" lang="en-GB" b="0" i="0" u="none" strike="noStrike" kern="1200" cap="none" spc="0" normalizeH="0" baseline="0" noProof="0" dirty="0">
                <a:ln>
                  <a:noFill/>
                </a:ln>
                <a:solidFill>
                  <a:prstClr val="black"/>
                </a:solidFill>
                <a:effectLst/>
                <a:uLnTx/>
                <a:uFillTx/>
                <a:latin typeface="Calibri"/>
                <a:ea typeface="+mn-ea"/>
                <a:cs typeface="+mn-cs"/>
              </a:rPr>
              <a:t>Prevents falsified medicine from entering the market</a:t>
            </a:r>
          </a:p>
          <a:p>
            <a:pPr marL="1200150" lvl="2" indent="-285750" defTabSz="914400">
              <a:lnSpc>
                <a:spcPct val="150000"/>
              </a:lnSpc>
              <a:spcBef>
                <a:spcPts val="1000"/>
              </a:spcBef>
              <a:buFont typeface="Wingdings" panose="05000000000000000000" pitchFamily="2" charset="2"/>
              <a:buChar char="q"/>
              <a:defRPr/>
            </a:pPr>
            <a:r>
              <a:rPr lang="en-GB" dirty="0">
                <a:solidFill>
                  <a:prstClr val="black"/>
                </a:solidFill>
                <a:latin typeface="Calibri"/>
              </a:rPr>
              <a:t>Governed by strict regulations – </a:t>
            </a:r>
            <a:r>
              <a:rPr lang="en-GB" u="sng" dirty="0">
                <a:solidFill>
                  <a:prstClr val="black"/>
                </a:solidFill>
                <a:latin typeface="Calibri"/>
              </a:rPr>
              <a:t>enforcemen</a:t>
            </a:r>
            <a:r>
              <a:rPr lang="en-GB" dirty="0">
                <a:solidFill>
                  <a:prstClr val="black"/>
                </a:solidFill>
                <a:latin typeface="Calibri"/>
              </a:rPr>
              <a:t>t is key </a:t>
            </a:r>
          </a:p>
          <a:p>
            <a:pPr marL="1200150" lvl="2" indent="-285750" defTabSz="914400">
              <a:lnSpc>
                <a:spcPct val="150000"/>
              </a:lnSpc>
              <a:spcBef>
                <a:spcPts val="1000"/>
              </a:spcBef>
              <a:buFont typeface="Wingdings" panose="05000000000000000000" pitchFamily="2" charset="2"/>
              <a:buChar char="q"/>
              <a:defRPr/>
            </a:pPr>
            <a:r>
              <a:rPr lang="en-GB" dirty="0">
                <a:solidFill>
                  <a:prstClr val="black"/>
                </a:solidFill>
                <a:latin typeface="Calibri"/>
              </a:rPr>
              <a:t>Cannot distribute non-serialised product into markets where serialisation governance exists </a:t>
            </a:r>
          </a:p>
          <a:p>
            <a:pPr marL="1200150" lvl="2" indent="-285750" defTabSz="914400">
              <a:lnSpc>
                <a:spcPct val="150000"/>
              </a:lnSpc>
              <a:spcBef>
                <a:spcPts val="1000"/>
              </a:spcBef>
              <a:buFont typeface="Wingdings" panose="05000000000000000000" pitchFamily="2" charset="2"/>
              <a:buChar char="q"/>
              <a:defRPr/>
            </a:pPr>
            <a:r>
              <a:rPr lang="en-GB" dirty="0">
                <a:solidFill>
                  <a:prstClr val="black"/>
                </a:solidFill>
                <a:latin typeface="Calibri"/>
              </a:rPr>
              <a:t>Suspicious activity will be flagged &amp; reported through automatic verification steps</a:t>
            </a:r>
          </a:p>
          <a:p>
            <a:pPr marL="1200150" lvl="2" indent="-285750" defTabSz="914400">
              <a:lnSpc>
                <a:spcPct val="150000"/>
              </a:lnSpc>
              <a:spcBef>
                <a:spcPts val="1000"/>
              </a:spcBef>
              <a:buFont typeface="Wingdings" panose="05000000000000000000" pitchFamily="2" charset="2"/>
              <a:buChar char="q"/>
              <a:defRPr/>
            </a:pPr>
            <a:r>
              <a:rPr lang="en-GB" dirty="0">
                <a:solidFill>
                  <a:prstClr val="black"/>
                </a:solidFill>
                <a:latin typeface="Calibri"/>
              </a:rPr>
              <a:t>Serialisation alerts received from governing bodies must be investigated.</a:t>
            </a:r>
          </a:p>
          <a:p>
            <a:pPr marL="1200150" lvl="2" indent="-285750" defTabSz="914400">
              <a:lnSpc>
                <a:spcPct val="150000"/>
              </a:lnSpc>
              <a:spcBef>
                <a:spcPts val="1000"/>
              </a:spcBef>
              <a:buFont typeface="Wingdings" panose="05000000000000000000" pitchFamily="2" charset="2"/>
              <a:buChar char="q"/>
              <a:defRPr/>
            </a:pPr>
            <a:endParaRPr lang="en-GB" dirty="0">
              <a:solidFill>
                <a:prstClr val="black"/>
              </a:solidFill>
              <a:latin typeface="Calibri"/>
            </a:endParaRPr>
          </a:p>
          <a:p>
            <a:pPr lvl="1" defTabSz="914400">
              <a:lnSpc>
                <a:spcPct val="150000"/>
              </a:lnSpc>
              <a:spcBef>
                <a:spcPts val="1000"/>
              </a:spcBef>
              <a:defRPr/>
            </a:pPr>
            <a:endParaRPr lang="en-GB" dirty="0">
              <a:solidFill>
                <a:prstClr val="black"/>
              </a:solidFill>
              <a:latin typeface="Calibri"/>
            </a:endParaRPr>
          </a:p>
          <a:p>
            <a:pPr lvl="1" defTabSz="914400">
              <a:lnSpc>
                <a:spcPct val="150000"/>
              </a:lnSpc>
              <a:spcBef>
                <a:spcPts val="1000"/>
              </a:spcBef>
              <a:defRPr/>
            </a:pPr>
            <a:r>
              <a:rPr lang="en-GB" dirty="0">
                <a:solidFill>
                  <a:prstClr val="black"/>
                </a:solidFill>
                <a:latin typeface="Calibri"/>
              </a:rPr>
              <a:t>Cannot distribute non-serialised product into markets </a:t>
            </a:r>
            <a:r>
              <a:rPr lang="en-GB" dirty="0">
                <a:solidFill>
                  <a:prstClr val="black"/>
                </a:solidFill>
                <a:highlight>
                  <a:srgbClr val="FFFF00"/>
                </a:highlight>
                <a:latin typeface="Calibri"/>
              </a:rPr>
              <a:t>where serialisation governance exists ( E.G: EU/US )</a:t>
            </a:r>
          </a:p>
          <a:p>
            <a:pPr marL="763200" lvl="1" indent="-306000" defTabSz="914400">
              <a:lnSpc>
                <a:spcPct val="150000"/>
              </a:lnSpc>
              <a:spcBef>
                <a:spcPts val="1000"/>
              </a:spcBef>
              <a:buFont typeface="Wingdings" panose="05000000000000000000" pitchFamily="2" charset="2"/>
              <a:buChar char="q"/>
              <a:defRPr/>
            </a:pPr>
            <a:r>
              <a:rPr lang="en-GB" dirty="0">
                <a:solidFill>
                  <a:prstClr val="black"/>
                </a:solidFill>
                <a:latin typeface="Calibri"/>
              </a:rPr>
              <a:t>Serialisation alerts received from governing bodies must be investigated.</a:t>
            </a:r>
            <a:endParaRPr kumimoji="0" lang="en-GB" b="0" i="0" u="none" strike="noStrike" kern="1200" cap="none" spc="0" normalizeH="0" baseline="0" noProof="0" dirty="0">
              <a:ln>
                <a:noFill/>
              </a:ln>
              <a:solidFill>
                <a:prstClr val="black"/>
              </a:solidFill>
              <a:effectLst/>
              <a:uLnTx/>
              <a:uFillTx/>
              <a:latin typeface="Calibri"/>
              <a:ea typeface="+mn-ea"/>
              <a:cs typeface="+mn-cs"/>
            </a:endParaRPr>
          </a:p>
          <a:p>
            <a:pPr marL="763200" lvl="1" indent="-306000" defTabSz="914400">
              <a:lnSpc>
                <a:spcPct val="150000"/>
              </a:lnSpc>
              <a:spcBef>
                <a:spcPts val="1000"/>
              </a:spcBef>
              <a:buFont typeface="Wingdings" panose="05000000000000000000" pitchFamily="2" charset="2"/>
              <a:buChar char="q"/>
              <a:defRPr/>
            </a:pPr>
            <a:r>
              <a:rPr lang="en-GB" dirty="0">
                <a:solidFill>
                  <a:prstClr val="black"/>
                </a:solidFill>
                <a:latin typeface="Calibri"/>
              </a:rPr>
              <a:t>X</a:t>
            </a:r>
            <a:endParaRPr kumimoji="0" lang="en-GB" b="0" i="0" u="none" strike="noStrike" kern="1200" cap="none" spc="0" normalizeH="0" baseline="0" noProof="0" dirty="0">
              <a:ln>
                <a:noFill/>
              </a:ln>
              <a:solidFill>
                <a:prstClr val="black"/>
              </a:solidFill>
              <a:effectLst/>
              <a:uLnTx/>
              <a:uFillTx/>
              <a:latin typeface="Calibri"/>
              <a:ea typeface="+mn-ea"/>
              <a:cs typeface="+mn-cs"/>
            </a:endParaRPr>
          </a:p>
          <a:p>
            <a:pPr marL="306000" marR="0" lvl="0" indent="-3060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65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BF2E-81E5-4D2B-8D4A-7814500382C8}"/>
              </a:ext>
            </a:extLst>
          </p:cNvPr>
          <p:cNvSpPr>
            <a:spLocks noGrp="1"/>
          </p:cNvSpPr>
          <p:nvPr>
            <p:ph type="title"/>
          </p:nvPr>
        </p:nvSpPr>
        <p:spPr>
          <a:xfrm>
            <a:off x="457201" y="254403"/>
            <a:ext cx="8229598" cy="912666"/>
          </a:xfrm>
        </p:spPr>
        <p:txBody>
          <a:bodyPr/>
          <a:lstStyle/>
          <a:p>
            <a:r>
              <a:rPr lang="en-IE" dirty="0"/>
              <a:t>Negatives of Serialisation</a:t>
            </a:r>
            <a:br>
              <a:rPr lang="en-IE" dirty="0"/>
            </a:br>
            <a:endParaRPr lang="en-IE" sz="1800" dirty="0"/>
          </a:p>
        </p:txBody>
      </p:sp>
      <p:sp>
        <p:nvSpPr>
          <p:cNvPr id="3" name="AutoShape 2">
            <a:extLst>
              <a:ext uri="{FF2B5EF4-FFF2-40B4-BE49-F238E27FC236}">
                <a16:creationId xmlns:a16="http://schemas.microsoft.com/office/drawing/2014/main" id="{59F18F2A-6B15-1A66-CC71-0170C8D543BF}"/>
              </a:ext>
            </a:extLst>
          </p:cNvPr>
          <p:cNvSpPr>
            <a:spLocks noChangeAspect="1" noChangeArrowheads="1"/>
          </p:cNvSpPr>
          <p:nvPr/>
        </p:nvSpPr>
        <p:spPr bwMode="auto">
          <a:xfrm>
            <a:off x="4419600" y="3276600"/>
            <a:ext cx="304800" cy="21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4" name="AutoShape 4">
            <a:extLst>
              <a:ext uri="{FF2B5EF4-FFF2-40B4-BE49-F238E27FC236}">
                <a16:creationId xmlns:a16="http://schemas.microsoft.com/office/drawing/2014/main" id="{AACCB850-23B4-F917-CA6C-4ADF2F63F0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12" name="TextBox 11">
            <a:extLst>
              <a:ext uri="{FF2B5EF4-FFF2-40B4-BE49-F238E27FC236}">
                <a16:creationId xmlns:a16="http://schemas.microsoft.com/office/drawing/2014/main" id="{00FB064A-6E48-4A0A-68C0-4D2675A00BD5}"/>
              </a:ext>
            </a:extLst>
          </p:cNvPr>
          <p:cNvSpPr txBox="1"/>
          <p:nvPr/>
        </p:nvSpPr>
        <p:spPr>
          <a:xfrm>
            <a:off x="0" y="1167069"/>
            <a:ext cx="9067800" cy="6605013"/>
          </a:xfrm>
          <a:prstGeom prst="rect">
            <a:avLst/>
          </a:prstGeom>
          <a:noFill/>
        </p:spPr>
        <p:txBody>
          <a:bodyPr wrap="square">
            <a:spAutoFit/>
          </a:bodyPr>
          <a:lstStyle/>
          <a:p>
            <a:pPr lvl="1" defTabSz="914400">
              <a:lnSpc>
                <a:spcPct val="150000"/>
              </a:lnSpc>
              <a:spcBef>
                <a:spcPts val="1000"/>
              </a:spcBef>
              <a:defRPr/>
            </a:pPr>
            <a:r>
              <a:rPr lang="en-IE" dirty="0">
                <a:latin typeface="Aptos" panose="020B0004020202020204" pitchFamily="34" charset="0"/>
                <a:ea typeface="Aptos" panose="020B0004020202020204" pitchFamily="34" charset="0"/>
                <a:cs typeface="Aptos" panose="020B0004020202020204" pitchFamily="34" charset="0"/>
              </a:rPr>
              <a:t>CON’s:</a:t>
            </a:r>
          </a:p>
          <a:p>
            <a:pPr marL="1200150" lvl="2" indent="-285750" defTabSz="914400">
              <a:lnSpc>
                <a:spcPct val="150000"/>
              </a:lnSpc>
              <a:spcBef>
                <a:spcPts val="1000"/>
              </a:spcBef>
              <a:buFont typeface="Wingdings" panose="05000000000000000000" pitchFamily="2" charset="2"/>
              <a:buChar char="q"/>
              <a:defRPr/>
            </a:pPr>
            <a:r>
              <a:rPr lang="en-IE" sz="1800" dirty="0">
                <a:effectLst/>
                <a:latin typeface="Aptos" panose="020B0004020202020204" pitchFamily="34" charset="0"/>
                <a:ea typeface="Aptos" panose="020B0004020202020204" pitchFamily="34" charset="0"/>
                <a:cs typeface="Aptos" panose="020B0004020202020204" pitchFamily="34" charset="0"/>
              </a:rPr>
              <a:t>Supply Chain needs to support the whole end to end process with dedicated Teams or assigned personnel </a:t>
            </a:r>
            <a:endParaRPr lang="en-IE" dirty="0">
              <a:latin typeface="Aptos" panose="020B0004020202020204" pitchFamily="34" charset="0"/>
              <a:ea typeface="Aptos" panose="020B0004020202020204" pitchFamily="34" charset="0"/>
              <a:cs typeface="Aptos" panose="020B0004020202020204" pitchFamily="34" charset="0"/>
            </a:endParaRPr>
          </a:p>
          <a:p>
            <a:pPr marL="1200150" lvl="2" indent="-285750" defTabSz="914400">
              <a:lnSpc>
                <a:spcPct val="150000"/>
              </a:lnSpc>
              <a:spcBef>
                <a:spcPts val="1000"/>
              </a:spcBef>
              <a:buFont typeface="Wingdings" panose="05000000000000000000" pitchFamily="2" charset="2"/>
              <a:buChar char="q"/>
              <a:defRPr/>
            </a:pPr>
            <a:r>
              <a:rPr kumimoji="0" lang="en-GB" b="0" i="0" u="none" strike="noStrike" kern="1200" cap="none" spc="0" normalizeH="0" baseline="0" noProof="0" dirty="0">
                <a:ln>
                  <a:noFill/>
                </a:ln>
                <a:solidFill>
                  <a:prstClr val="black"/>
                </a:solidFill>
                <a:effectLst/>
                <a:uLnTx/>
                <a:uFillTx/>
                <a:latin typeface="Calibri"/>
                <a:ea typeface="+mn-ea"/>
                <a:cs typeface="+mn-cs"/>
              </a:rPr>
              <a:t>Enforcement must be </a:t>
            </a:r>
            <a:r>
              <a:rPr lang="en-GB" dirty="0">
                <a:solidFill>
                  <a:prstClr val="black"/>
                </a:solidFill>
                <a:latin typeface="Calibri"/>
              </a:rPr>
              <a:t>in place to ensure regulations are followed</a:t>
            </a:r>
          </a:p>
          <a:p>
            <a:pPr marL="1200150" lvl="2" indent="-285750" defTabSz="914400">
              <a:lnSpc>
                <a:spcPct val="150000"/>
              </a:lnSpc>
              <a:spcBef>
                <a:spcPts val="1000"/>
              </a:spcBef>
              <a:buFont typeface="Wingdings" panose="05000000000000000000" pitchFamily="2" charset="2"/>
              <a:buChar char="q"/>
              <a:defRPr/>
            </a:pPr>
            <a:r>
              <a:rPr kumimoji="0" lang="en-GB" b="0" i="0" u="none" strike="noStrike" kern="1200" cap="none" spc="0" normalizeH="0" baseline="0" noProof="0" dirty="0">
                <a:ln>
                  <a:noFill/>
                </a:ln>
                <a:solidFill>
                  <a:prstClr val="black"/>
                </a:solidFill>
                <a:effectLst/>
                <a:uLnTx/>
                <a:uFillTx/>
                <a:latin typeface="Calibri"/>
                <a:ea typeface="+mn-ea"/>
                <a:cs typeface="+mn-cs"/>
              </a:rPr>
              <a:t>Pharma companies can only enforce so far – once into pharmacies/hospitals, it can be difficult to track – E.G. Pharmacy to pharmacy transfers or parallel imports</a:t>
            </a:r>
          </a:p>
          <a:p>
            <a:pPr marL="1200150" lvl="2" indent="-285750" defTabSz="914400">
              <a:lnSpc>
                <a:spcPct val="150000"/>
              </a:lnSpc>
              <a:spcBef>
                <a:spcPts val="1000"/>
              </a:spcBef>
              <a:buFont typeface="Wingdings" panose="05000000000000000000" pitchFamily="2" charset="2"/>
              <a:buChar char="q"/>
              <a:defRPr/>
            </a:pPr>
            <a:r>
              <a:rPr lang="en-GB" dirty="0">
                <a:solidFill>
                  <a:prstClr val="black"/>
                </a:solidFill>
                <a:latin typeface="Calibri"/>
              </a:rPr>
              <a:t>Data accuracy is essential – any keystroke error entry can slow down release of product when verification steps are implemented.</a:t>
            </a:r>
          </a:p>
          <a:p>
            <a:pPr marL="1200150" lvl="2" indent="-285750" defTabSz="914400">
              <a:lnSpc>
                <a:spcPct val="150000"/>
              </a:lnSpc>
              <a:spcBef>
                <a:spcPts val="1000"/>
              </a:spcBef>
              <a:buFont typeface="Wingdings" panose="05000000000000000000" pitchFamily="2" charset="2"/>
              <a:buChar char="q"/>
              <a:defRPr/>
            </a:pPr>
            <a:r>
              <a:rPr lang="en-GB" dirty="0">
                <a:solidFill>
                  <a:prstClr val="black"/>
                </a:solidFill>
                <a:latin typeface="Calibri"/>
              </a:rPr>
              <a:t>Third world markets may not have distributors or pharmacies that are regulated</a:t>
            </a:r>
          </a:p>
          <a:p>
            <a:pPr marL="1200150" lvl="2" indent="-285750" defTabSz="914400">
              <a:lnSpc>
                <a:spcPct val="150000"/>
              </a:lnSpc>
              <a:spcBef>
                <a:spcPts val="1000"/>
              </a:spcBef>
              <a:buFont typeface="Wingdings" panose="05000000000000000000" pitchFamily="2" charset="2"/>
              <a:buChar char="q"/>
              <a:defRPr/>
            </a:pPr>
            <a:endParaRPr lang="en-GB" dirty="0">
              <a:solidFill>
                <a:prstClr val="black"/>
              </a:solidFill>
              <a:latin typeface="Calibri"/>
            </a:endParaRPr>
          </a:p>
          <a:p>
            <a:pPr marL="1200150" lvl="2" indent="-285750" defTabSz="914400">
              <a:lnSpc>
                <a:spcPct val="150000"/>
              </a:lnSpc>
              <a:spcBef>
                <a:spcPts val="1000"/>
              </a:spcBef>
              <a:buFont typeface="Wingdings" panose="05000000000000000000" pitchFamily="2" charset="2"/>
              <a:buChar char="q"/>
              <a:defRPr/>
            </a:pPr>
            <a:endParaRPr lang="en-GB" dirty="0">
              <a:solidFill>
                <a:prstClr val="black"/>
              </a:solidFill>
              <a:latin typeface="Calibri"/>
            </a:endParaRPr>
          </a:p>
          <a:p>
            <a:pPr lvl="1" defTabSz="914400">
              <a:lnSpc>
                <a:spcPct val="150000"/>
              </a:lnSpc>
              <a:spcBef>
                <a:spcPts val="1000"/>
              </a:spcBef>
              <a:defRPr/>
            </a:pPr>
            <a:endParaRPr lang="en-GB" dirty="0">
              <a:solidFill>
                <a:prstClr val="black"/>
              </a:solidFill>
              <a:latin typeface="Calibri"/>
            </a:endParaRPr>
          </a:p>
          <a:p>
            <a:pPr marL="306000" marR="0" lvl="0" indent="-30600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159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EBF2E-81E5-4D2B-8D4A-7814500382C8}"/>
              </a:ext>
            </a:extLst>
          </p:cNvPr>
          <p:cNvSpPr>
            <a:spLocks noGrp="1"/>
          </p:cNvSpPr>
          <p:nvPr>
            <p:ph type="title"/>
          </p:nvPr>
        </p:nvSpPr>
        <p:spPr>
          <a:xfrm>
            <a:off x="457201" y="254403"/>
            <a:ext cx="8229598" cy="912666"/>
          </a:xfrm>
        </p:spPr>
        <p:txBody>
          <a:bodyPr/>
          <a:lstStyle/>
          <a:p>
            <a:r>
              <a:rPr lang="en-IE" dirty="0"/>
              <a:t>Regulation/Enforcement:</a:t>
            </a:r>
            <a:br>
              <a:rPr lang="en-IE" dirty="0"/>
            </a:br>
            <a:endParaRPr lang="en-IE" sz="1800" dirty="0"/>
          </a:p>
        </p:txBody>
      </p:sp>
      <p:sp>
        <p:nvSpPr>
          <p:cNvPr id="3" name="AutoShape 2">
            <a:extLst>
              <a:ext uri="{FF2B5EF4-FFF2-40B4-BE49-F238E27FC236}">
                <a16:creationId xmlns:a16="http://schemas.microsoft.com/office/drawing/2014/main" id="{59F18F2A-6B15-1A66-CC71-0170C8D543BF}"/>
              </a:ext>
            </a:extLst>
          </p:cNvPr>
          <p:cNvSpPr>
            <a:spLocks noChangeAspect="1" noChangeArrowheads="1"/>
          </p:cNvSpPr>
          <p:nvPr/>
        </p:nvSpPr>
        <p:spPr bwMode="auto">
          <a:xfrm>
            <a:off x="4419600" y="3276600"/>
            <a:ext cx="304800" cy="2160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4" name="AutoShape 4">
            <a:extLst>
              <a:ext uri="{FF2B5EF4-FFF2-40B4-BE49-F238E27FC236}">
                <a16:creationId xmlns:a16="http://schemas.microsoft.com/office/drawing/2014/main" id="{AACCB850-23B4-F917-CA6C-4ADF2F63F04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dirty="0"/>
          </a:p>
        </p:txBody>
      </p:sp>
      <p:sp>
        <p:nvSpPr>
          <p:cNvPr id="6" name="TextBox 5">
            <a:extLst>
              <a:ext uri="{FF2B5EF4-FFF2-40B4-BE49-F238E27FC236}">
                <a16:creationId xmlns:a16="http://schemas.microsoft.com/office/drawing/2014/main" id="{43A56F9D-356E-A0F3-E86A-68B5F76A1DFB}"/>
              </a:ext>
            </a:extLst>
          </p:cNvPr>
          <p:cNvSpPr txBox="1"/>
          <p:nvPr/>
        </p:nvSpPr>
        <p:spPr>
          <a:xfrm>
            <a:off x="110067" y="1475306"/>
            <a:ext cx="8636000" cy="2585323"/>
          </a:xfrm>
          <a:prstGeom prst="rect">
            <a:avLst/>
          </a:prstGeom>
          <a:noFill/>
        </p:spPr>
        <p:txBody>
          <a:bodyPr wrap="square">
            <a:spAutoFit/>
          </a:bodyPr>
          <a:lstStyle/>
          <a:p>
            <a:pPr algn="l" fontAlgn="base"/>
            <a:r>
              <a:rPr lang="en-US" b="1" i="0" dirty="0">
                <a:solidFill>
                  <a:srgbClr val="03303B"/>
                </a:solidFill>
                <a:effectLst/>
                <a:latin typeface="Roboto" panose="02000000000000000000" pitchFamily="2" charset="0"/>
              </a:rPr>
              <a:t>Where is Pharma Serialisation a Regulation for Drug Distribution?</a:t>
            </a:r>
          </a:p>
          <a:p>
            <a:pPr algn="l" fontAlgn="base"/>
            <a:endParaRPr lang="en-US" b="1" i="0" dirty="0">
              <a:solidFill>
                <a:srgbClr val="03303B"/>
              </a:solidFill>
              <a:effectLst/>
              <a:latin typeface="Roboto" panose="02000000000000000000" pitchFamily="2" charset="0"/>
            </a:endParaRPr>
          </a:p>
          <a:p>
            <a:pPr algn="l" fontAlgn="base"/>
            <a:r>
              <a:rPr lang="en-US" b="0" i="0" dirty="0" err="1">
                <a:effectLst/>
                <a:latin typeface="inherit"/>
              </a:rPr>
              <a:t>Serialisation</a:t>
            </a:r>
            <a:r>
              <a:rPr lang="en-US" b="0" i="0" dirty="0">
                <a:effectLst/>
                <a:latin typeface="inherit"/>
              </a:rPr>
              <a:t> has long been a regulation in Europe, the United States of America, Brazil, Russia, the United Kingdom, China, Saudi Arabia, and many developed countries. Over the years, others have followed suit including many developing nations like Nigeria, India, and many more across Africa, South America &amp; Asia.</a:t>
            </a:r>
          </a:p>
          <a:p>
            <a:pPr algn="l" fontAlgn="base"/>
            <a:endParaRPr lang="en-US" b="0" i="0" dirty="0">
              <a:effectLst/>
              <a:latin typeface="inherit"/>
            </a:endParaRPr>
          </a:p>
          <a:p>
            <a:pPr algn="l" fontAlgn="base"/>
            <a:r>
              <a:rPr lang="en-US" b="0" i="0" dirty="0">
                <a:effectLst/>
                <a:latin typeface="inherit"/>
              </a:rPr>
              <a:t>In total, pharma serialisation is a requirement in over </a:t>
            </a:r>
            <a:r>
              <a:rPr lang="en-US" dirty="0">
                <a:latin typeface="inherit"/>
              </a:rPr>
              <a:t>70</a:t>
            </a:r>
            <a:r>
              <a:rPr lang="en-US" b="0" i="0" dirty="0">
                <a:effectLst/>
                <a:latin typeface="inherit"/>
              </a:rPr>
              <a:t> countries globally (75% of global volume) </a:t>
            </a:r>
          </a:p>
        </p:txBody>
      </p:sp>
    </p:spTree>
    <p:extLst>
      <p:ext uri="{BB962C8B-B14F-4D97-AF65-F5344CB8AC3E}">
        <p14:creationId xmlns:p14="http://schemas.microsoft.com/office/powerpoint/2010/main" val="1797384919"/>
      </p:ext>
    </p:extLst>
  </p:cSld>
  <p:clrMapOvr>
    <a:masterClrMapping/>
  </p:clrMapOvr>
</p:sld>
</file>

<file path=ppt/theme/theme1.xml><?xml version="1.0" encoding="utf-8"?>
<a:theme xmlns:a="http://schemas.openxmlformats.org/drawingml/2006/main" name="Cover Primary">
  <a:themeElements>
    <a:clrScheme name="Horizon PPT Master Colors">
      <a:dk1>
        <a:srgbClr val="40474E"/>
      </a:dk1>
      <a:lt1>
        <a:srgbClr val="FFFFFF"/>
      </a:lt1>
      <a:dk2>
        <a:srgbClr val="40474E"/>
      </a:dk2>
      <a:lt2>
        <a:srgbClr val="FEFFFF"/>
      </a:lt2>
      <a:accent1>
        <a:srgbClr val="BD679C"/>
      </a:accent1>
      <a:accent2>
        <a:srgbClr val="7976A3"/>
      </a:accent2>
      <a:accent3>
        <a:srgbClr val="4076BA"/>
      </a:accent3>
      <a:accent4>
        <a:srgbClr val="D1A7AD"/>
      </a:accent4>
      <a:accent5>
        <a:srgbClr val="BEB0A3"/>
      </a:accent5>
      <a:accent6>
        <a:srgbClr val="D8DCDB"/>
      </a:accent6>
      <a:hlink>
        <a:srgbClr val="4076BA"/>
      </a:hlink>
      <a:folHlink>
        <a:srgbClr val="9BACB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ptx" id="{14CCBA35-1E33-495B-9511-77CD71943689}" vid="{223ECE67-7324-4ED0-8537-7C8640F088CE}"/>
    </a:ext>
  </a:extLst>
</a:theme>
</file>

<file path=ppt/theme/theme2.xml><?xml version="1.0" encoding="utf-8"?>
<a:theme xmlns:a="http://schemas.openxmlformats.org/drawingml/2006/main" name="Cover Alt">
  <a:themeElements>
    <a:clrScheme name="Horizon PPT Master Colors">
      <a:dk1>
        <a:srgbClr val="40474E"/>
      </a:dk1>
      <a:lt1>
        <a:srgbClr val="FFFFFF"/>
      </a:lt1>
      <a:dk2>
        <a:srgbClr val="40474E"/>
      </a:dk2>
      <a:lt2>
        <a:srgbClr val="FEFFFF"/>
      </a:lt2>
      <a:accent1>
        <a:srgbClr val="BD679C"/>
      </a:accent1>
      <a:accent2>
        <a:srgbClr val="7976A3"/>
      </a:accent2>
      <a:accent3>
        <a:srgbClr val="4076BA"/>
      </a:accent3>
      <a:accent4>
        <a:srgbClr val="D1A7AD"/>
      </a:accent4>
      <a:accent5>
        <a:srgbClr val="BEB0A3"/>
      </a:accent5>
      <a:accent6>
        <a:srgbClr val="D8DCDB"/>
      </a:accent6>
      <a:hlink>
        <a:srgbClr val="4076BA"/>
      </a:hlink>
      <a:folHlink>
        <a:srgbClr val="9BACB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ptx" id="{14CCBA35-1E33-495B-9511-77CD71943689}" vid="{4509AEC4-5828-4985-A8E4-AF8F0EFA94D9}"/>
    </a:ext>
  </a:extLst>
</a:theme>
</file>

<file path=ppt/theme/theme3.xml><?xml version="1.0" encoding="utf-8"?>
<a:theme xmlns:a="http://schemas.openxmlformats.org/drawingml/2006/main" name="Interior Slides">
  <a:themeElements>
    <a:clrScheme name="Horizon PPT Master Colors">
      <a:dk1>
        <a:srgbClr val="40474E"/>
      </a:dk1>
      <a:lt1>
        <a:srgbClr val="FFFFFF"/>
      </a:lt1>
      <a:dk2>
        <a:srgbClr val="40474E"/>
      </a:dk2>
      <a:lt2>
        <a:srgbClr val="FEFFFF"/>
      </a:lt2>
      <a:accent1>
        <a:srgbClr val="BD679C"/>
      </a:accent1>
      <a:accent2>
        <a:srgbClr val="7976A3"/>
      </a:accent2>
      <a:accent3>
        <a:srgbClr val="4076BA"/>
      </a:accent3>
      <a:accent4>
        <a:srgbClr val="D1A7AD"/>
      </a:accent4>
      <a:accent5>
        <a:srgbClr val="BEB0A3"/>
      </a:accent5>
      <a:accent6>
        <a:srgbClr val="D8DCDB"/>
      </a:accent6>
      <a:hlink>
        <a:srgbClr val="4076BA"/>
      </a:hlink>
      <a:folHlink>
        <a:srgbClr val="9BACB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ptx" id="{14CCBA35-1E33-495B-9511-77CD71943689}" vid="{30129982-D1C6-4483-9643-7ABE096DFA3F}"/>
    </a:ext>
  </a:extLst>
</a:theme>
</file>

<file path=ppt/theme/theme4.xml><?xml version="1.0" encoding="utf-8"?>
<a:theme xmlns:a="http://schemas.openxmlformats.org/drawingml/2006/main" name="Divider Slides">
  <a:themeElements>
    <a:clrScheme name="Horizon Color Palette 03">
      <a:dk1>
        <a:srgbClr val="000000"/>
      </a:dk1>
      <a:lt1>
        <a:srgbClr val="FFFFFF"/>
      </a:lt1>
      <a:dk2>
        <a:srgbClr val="40474E"/>
      </a:dk2>
      <a:lt2>
        <a:srgbClr val="BD679C"/>
      </a:lt2>
      <a:accent1>
        <a:srgbClr val="7976A3"/>
      </a:accent1>
      <a:accent2>
        <a:srgbClr val="4076BA"/>
      </a:accent2>
      <a:accent3>
        <a:srgbClr val="D1A7AD"/>
      </a:accent3>
      <a:accent4>
        <a:srgbClr val="9BACB6"/>
      </a:accent4>
      <a:accent5>
        <a:srgbClr val="BEA9A3"/>
      </a:accent5>
      <a:accent6>
        <a:srgbClr val="D8DCDB"/>
      </a:accent6>
      <a:hlink>
        <a:srgbClr val="4076BA"/>
      </a:hlink>
      <a:folHlink>
        <a:srgbClr val="9BACB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ptx" id="{14CCBA35-1E33-495B-9511-77CD71943689}" vid="{870EF43C-2F65-408E-BBF8-F9E86FC82520}"/>
    </a:ext>
  </a:extLst>
</a:theme>
</file>

<file path=ppt/theme/theme5.xml><?xml version="1.0" encoding="utf-8"?>
<a:theme xmlns:a="http://schemas.openxmlformats.org/drawingml/2006/main" name="Thank you">
  <a:themeElements>
    <a:clrScheme name="Horizon PPT Master Colors">
      <a:dk1>
        <a:srgbClr val="40474E"/>
      </a:dk1>
      <a:lt1>
        <a:srgbClr val="FFFFFF"/>
      </a:lt1>
      <a:dk2>
        <a:srgbClr val="40474E"/>
      </a:dk2>
      <a:lt2>
        <a:srgbClr val="FEFFFF"/>
      </a:lt2>
      <a:accent1>
        <a:srgbClr val="BD679C"/>
      </a:accent1>
      <a:accent2>
        <a:srgbClr val="7976A3"/>
      </a:accent2>
      <a:accent3>
        <a:srgbClr val="4076BA"/>
      </a:accent3>
      <a:accent4>
        <a:srgbClr val="D1A7AD"/>
      </a:accent4>
      <a:accent5>
        <a:srgbClr val="BEB0A3"/>
      </a:accent5>
      <a:accent6>
        <a:srgbClr val="D8DCDB"/>
      </a:accent6>
      <a:hlink>
        <a:srgbClr val="4076BA"/>
      </a:hlink>
      <a:folHlink>
        <a:srgbClr val="9BACB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pptx" id="{14CCBA35-1E33-495B-9511-77CD71943689}" vid="{F7D40B1B-86A8-474B-8AE3-C6081260F9A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6AF7C6DDDA8A4FAC9C12D744BD9A49" ma:contentTypeVersion="15" ma:contentTypeDescription="Create a new document." ma:contentTypeScope="" ma:versionID="0c3b8b9268f3bbe46e7df436748fb7aa">
  <xsd:schema xmlns:xsd="http://www.w3.org/2001/XMLSchema" xmlns:xs="http://www.w3.org/2001/XMLSchema" xmlns:p="http://schemas.microsoft.com/office/2006/metadata/properties" xmlns:ns2="0c76a06a-cd16-427e-91a1-cd5451a0a4bd" xmlns:ns3="08e3d5ac-ca22-4e28-9f1e-d2fd086a49d3" targetNamespace="http://schemas.microsoft.com/office/2006/metadata/properties" ma:root="true" ma:fieldsID="e83fe8c07e5ccd3532482a5a894fe3e4" ns2:_="" ns3:_="">
    <xsd:import namespace="0c76a06a-cd16-427e-91a1-cd5451a0a4bd"/>
    <xsd:import namespace="08e3d5ac-ca22-4e28-9f1e-d2fd086a49d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bjectDetectorVersions"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76a06a-cd16-427e-91a1-cd5451a0a4b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55b8631-821b-43fa-8e02-b25f38415ba2}" ma:internalName="TaxCatchAll" ma:showField="CatchAllData" ma:web="0c76a06a-cd16-427e-91a1-cd5451a0a4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e3d5ac-ca22-4e28-9f1e-d2fd086a49d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3c0b10b-f899-45ff-8635-b8f7b60ab2b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e3d5ac-ca22-4e28-9f1e-d2fd086a49d3">
      <Terms xmlns="http://schemas.microsoft.com/office/infopath/2007/PartnerControls"/>
    </lcf76f155ced4ddcb4097134ff3c332f>
    <TaxCatchAll xmlns="0c76a06a-cd16-427e-91a1-cd5451a0a4bd" xsi:nil="true"/>
  </documentManagement>
</p:properties>
</file>

<file path=customXml/itemProps1.xml><?xml version="1.0" encoding="utf-8"?>
<ds:datastoreItem xmlns:ds="http://schemas.openxmlformats.org/officeDocument/2006/customXml" ds:itemID="{9F3D4ED0-F120-4D3F-B01A-0B40A57337CD}"/>
</file>

<file path=customXml/itemProps2.xml><?xml version="1.0" encoding="utf-8"?>
<ds:datastoreItem xmlns:ds="http://schemas.openxmlformats.org/officeDocument/2006/customXml" ds:itemID="{6763D579-B27C-4FB0-AC1A-F9560D350FF6}">
  <ds:schemaRefs>
    <ds:schemaRef ds:uri="http://schemas.microsoft.com/sharepoint/v3/contenttype/forms"/>
  </ds:schemaRefs>
</ds:datastoreItem>
</file>

<file path=customXml/itemProps3.xml><?xml version="1.0" encoding="utf-8"?>
<ds:datastoreItem xmlns:ds="http://schemas.openxmlformats.org/officeDocument/2006/customXml" ds:itemID="{74BB8440-E653-4DCC-872E-5F86ADD12EDE}">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3933b862-a9ed-43f1-950c-b7912c08db19"/>
    <ds:schemaRef ds:uri="462ff398-d278-4ee7-b74e-c169a24760a4"/>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2118</TotalTime>
  <Words>1048</Words>
  <Application>Microsoft Office PowerPoint</Application>
  <PresentationFormat>On-screen Show (4:3)</PresentationFormat>
  <Paragraphs>106</Paragraphs>
  <Slides>12</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12</vt:i4>
      </vt:variant>
    </vt:vector>
  </HeadingPairs>
  <TitlesOfParts>
    <vt:vector size="27" baseType="lpstr">
      <vt:lpstr>Aptos</vt:lpstr>
      <vt:lpstr>Arial</vt:lpstr>
      <vt:lpstr>Calibri</vt:lpstr>
      <vt:lpstr>Calibri Light</vt:lpstr>
      <vt:lpstr>Courier New</vt:lpstr>
      <vt:lpstr>inherit</vt:lpstr>
      <vt:lpstr>Roboto</vt:lpstr>
      <vt:lpstr>System Font Regular</vt:lpstr>
      <vt:lpstr>Wingdings</vt:lpstr>
      <vt:lpstr>Cover Primary</vt:lpstr>
      <vt:lpstr>Cover Alt</vt:lpstr>
      <vt:lpstr>Interior Slides</vt:lpstr>
      <vt:lpstr>Divider Slides</vt:lpstr>
      <vt:lpstr>Thank you</vt:lpstr>
      <vt:lpstr>Office Theme</vt:lpstr>
      <vt:lpstr>FORUM30: Product Traceability in the Pharmaceutical sector (Serialisation)</vt:lpstr>
      <vt:lpstr>  Why Serialization – Counterfeiting  </vt:lpstr>
      <vt:lpstr>Falsified And Substandard Drugs </vt:lpstr>
      <vt:lpstr> Serialisation – What is it ?  </vt:lpstr>
      <vt:lpstr> Serialisation in Pharma:  </vt:lpstr>
      <vt:lpstr>How does serialisation stop counterfeiting ? </vt:lpstr>
      <vt:lpstr>Benefits of implementing Serialisation </vt:lpstr>
      <vt:lpstr>Negatives of Serialisation </vt:lpstr>
      <vt:lpstr>Regulation/Enforcement: </vt:lpstr>
      <vt:lpstr>Serialisation support structure required for Mid Size Pharma brand owner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Style Guidelines</dc:title>
  <dc:creator>Sid Rao</dc:creator>
  <cp:lastModifiedBy>Jordan, Fintan</cp:lastModifiedBy>
  <cp:revision>30</cp:revision>
  <cp:lastPrinted>2019-10-01T18:22:05Z</cp:lastPrinted>
  <dcterms:created xsi:type="dcterms:W3CDTF">2020-11-19T14:50:18Z</dcterms:created>
  <dcterms:modified xsi:type="dcterms:W3CDTF">2024-11-12T23:07:45Z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0x010100606AF7C6DDDA8A4FAC9C12D744BD9A49</vt:lpwstr>
  </property>
  <property fmtid="{D5CDD505-2E9C-101B-9397-08002B2CF9AE}" pid="3" name="MSIP_Label_d8d793b9-73c2-43c2-b1d4-b4749f286de9_Enabled">
    <vt:lpwstr>true</vt:lpwstr>
  </property>
  <property fmtid="{D5CDD505-2E9C-101B-9397-08002B2CF9AE}" pid="4" name="MSIP_Label_d8d793b9-73c2-43c2-b1d4-b4749f286de9_SetDate">
    <vt:lpwstr>2024-11-11T11:49:37Z</vt:lpwstr>
  </property>
  <property fmtid="{D5CDD505-2E9C-101B-9397-08002B2CF9AE}" pid="5" name="MSIP_Label_d8d793b9-73c2-43c2-b1d4-b4749f286de9_Method">
    <vt:lpwstr>Privileged</vt:lpwstr>
  </property>
  <property fmtid="{D5CDD505-2E9C-101B-9397-08002B2CF9AE}" pid="6" name="MSIP_Label_d8d793b9-73c2-43c2-b1d4-b4749f286de9_Name">
    <vt:lpwstr>Public.</vt:lpwstr>
  </property>
  <property fmtid="{D5CDD505-2E9C-101B-9397-08002B2CF9AE}" pid="7" name="MSIP_Label_d8d793b9-73c2-43c2-b1d4-b4749f286de9_SiteId">
    <vt:lpwstr>4b4266a6-1368-41af-ad5a-59eb634f7ad8</vt:lpwstr>
  </property>
  <property fmtid="{D5CDD505-2E9C-101B-9397-08002B2CF9AE}" pid="8" name="MSIP_Label_d8d793b9-73c2-43c2-b1d4-b4749f286de9_ActionId">
    <vt:lpwstr>ea92e5ff-029e-403c-8fc9-6167ccf12ec3</vt:lpwstr>
  </property>
  <property fmtid="{D5CDD505-2E9C-101B-9397-08002B2CF9AE}" pid="9" name="MSIP_Label_d8d793b9-73c2-43c2-b1d4-b4749f286de9_ContentBits">
    <vt:lpwstr>2</vt:lpwstr>
  </property>
  <property fmtid="{D5CDD505-2E9C-101B-9397-08002B2CF9AE}" pid="10" name="ClassificationContentMarkingFooterLocations">
    <vt:lpwstr>Cover Primary:4\Cover Alt:4\Interior Slides:5\Divider Slides:3\Thank you:4</vt:lpwstr>
  </property>
  <property fmtid="{D5CDD505-2E9C-101B-9397-08002B2CF9AE}" pid="11" name="ClassificationContentMarkingFooterText">
    <vt:lpwstr>Public</vt:lpwstr>
  </property>
</Properties>
</file>