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A_1B5E8544.xml" ContentType="application/vnd.ms-powerpoint.comment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20"/>
  </p:notesMasterIdLst>
  <p:sldIdLst>
    <p:sldId id="256" r:id="rId5"/>
    <p:sldId id="280" r:id="rId6"/>
    <p:sldId id="287" r:id="rId7"/>
    <p:sldId id="288" r:id="rId8"/>
    <p:sldId id="262" r:id="rId9"/>
    <p:sldId id="286" r:id="rId10"/>
    <p:sldId id="290" r:id="rId11"/>
    <p:sldId id="305" r:id="rId12"/>
    <p:sldId id="300" r:id="rId13"/>
    <p:sldId id="295" r:id="rId14"/>
    <p:sldId id="294" r:id="rId15"/>
    <p:sldId id="293" r:id="rId16"/>
    <p:sldId id="298" r:id="rId17"/>
    <p:sldId id="306"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6" userDrawn="1">
          <p15:clr>
            <a:srgbClr val="A4A3A4"/>
          </p15:clr>
        </p15:guide>
        <p15:guide id="2" pos="74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9D6127-0955-9F79-92E3-6CC5794A03D8}" name="Christina Salinas" initials="CS" userId="S::christina.salinas@iccbba.org::e3229791-5f62-4536-83cc-e0c74f6ccf14" providerId="AD"/>
  <p188:author id="{B07C468D-4CEC-7F97-206D-7A86833DE765}" name="Geoff Browne" initials="GB" userId="S::geoff.browne@stemsoft.com::0555f59b-79b0-4823-8dcb-699e46a915f3" providerId="AD"/>
  <p188:author id="{45881DCB-BFCC-D470-B10B-A5B85C92E5F3}" name="Beatriz Perez" initials="BP" userId="S::Beatriz.Perez@iccbba.org::86ff7178-c6cf-42bb-8631-7c46e1c6d8eb" providerId="AD"/>
  <p188:author id="{DC33D5F9-99C2-D325-5B42-88B06C13A4A3}" name="Robert Eich" initials="RE" userId="S::robert.eich@iccbba.org::a57cbf95-d056-4219-a1f8-3e849b047d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B76"/>
    <a:srgbClr val="7D7D7D"/>
    <a:srgbClr val="545454"/>
    <a:srgbClr val="3F3F3F"/>
    <a:srgbClr val="5AA2AF"/>
    <a:srgbClr val="50DCC7"/>
    <a:srgbClr val="064369"/>
    <a:srgbClr val="FDA23E"/>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455" autoAdjust="0"/>
  </p:normalViewPr>
  <p:slideViewPr>
    <p:cSldViewPr snapToGrid="0">
      <p:cViewPr varScale="1">
        <p:scale>
          <a:sx n="91" d="100"/>
          <a:sy n="91" d="100"/>
        </p:scale>
        <p:origin x="2856" y="90"/>
      </p:cViewPr>
      <p:guideLst>
        <p:guide orient="horz" pos="3936"/>
        <p:guide pos="74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2A_1B5E8544.xml><?xml version="1.0" encoding="utf-8"?>
<p188:cmLst xmlns:a="http://schemas.openxmlformats.org/drawingml/2006/main" xmlns:r="http://schemas.openxmlformats.org/officeDocument/2006/relationships" xmlns:p188="http://schemas.microsoft.com/office/powerpoint/2018/8/main">
  <p188:cm id="{04B3D57A-05DC-45DE-A94F-E167A4620D5E}" authorId="{B07C468D-4CEC-7F97-206D-7A86833DE765}" created="2024-10-23T17:53:03.155">
    <ac:txMkLst xmlns:ac="http://schemas.microsoft.com/office/drawing/2013/main/command">
      <pc:docMk xmlns:pc="http://schemas.microsoft.com/office/powerpoint/2013/main/command"/>
      <pc:sldMk xmlns:pc="http://schemas.microsoft.com/office/powerpoint/2013/main/command" cId="459179332" sldId="298"/>
      <ac:spMk id="12" creationId="{6FB02B07-587A-5C4A-5A82-D97084FC07A8}"/>
      <ac:txMk cp="0">
        <ac:context len="14" hash="2801789082"/>
      </ac:txMk>
    </ac:txMkLst>
    <p188:pos x="4125358" y="326446"/>
    <p188:txBody>
      <a:bodyPr/>
      <a:lstStyle/>
      <a:p>
        <a:r>
          <a:rPr lang="en-CA"/>
          <a:t>Reference what I proposed to Lee
</a:t>
        </a:r>
      </a:p>
    </p188:txBody>
  </p188:cm>
  <p188:cm id="{8A0806AC-6D34-4958-B1A6-E4207D04FBB6}" authorId="{B07C468D-4CEC-7F97-206D-7A86833DE765}" created="2024-10-23T17:53:15.715">
    <ac:txMkLst xmlns:ac="http://schemas.microsoft.com/office/drawing/2013/main/command">
      <pc:docMk xmlns:pc="http://schemas.microsoft.com/office/powerpoint/2013/main/command"/>
      <pc:sldMk xmlns:pc="http://schemas.microsoft.com/office/powerpoint/2013/main/command" cId="459179332" sldId="298"/>
      <ac:spMk id="12" creationId="{6FB02B07-587A-5C4A-5A82-D97084FC07A8}"/>
      <ac:txMk cp="0">
        <ac:context len="14" hash="2801789082"/>
      </ac:txMk>
    </ac:txMkLst>
    <p188:pos x="4125358" y="326446"/>
    <p188:txBody>
      <a:bodyPr/>
      <a:lstStyle/>
      <a:p>
        <a:r>
          <a:rPr lang="en-CA"/>
          <a:t>Reference what I proposed to AABB CTSC</a:t>
        </a:r>
      </a:p>
    </p188:txBody>
  </p188:cm>
  <p188:cm id="{8D8A86C8-C4AA-461B-A17E-C8D07C564F91}" authorId="{B07C468D-4CEC-7F97-206D-7A86833DE765}" created="2024-10-23T17:53:29.202">
    <ac:txMkLst xmlns:ac="http://schemas.microsoft.com/office/drawing/2013/main/command">
      <pc:docMk xmlns:pc="http://schemas.microsoft.com/office/powerpoint/2013/main/command"/>
      <pc:sldMk xmlns:pc="http://schemas.microsoft.com/office/powerpoint/2013/main/command" cId="459179332" sldId="298"/>
      <ac:spMk id="12" creationId="{6FB02B07-587A-5C4A-5A82-D97084FC07A8}"/>
      <ac:txMk cp="0">
        <ac:context len="14" hash="2801789082"/>
      </ac:txMk>
    </ac:txMkLst>
    <p188:pos x="4125358" y="326446"/>
    <p188:txBody>
      <a:bodyPr/>
      <a:lstStyle/>
      <a:p>
        <a:r>
          <a:rPr lang="en-CA"/>
          <a:t>Image of lego blocks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61E77-7EEC-43D6-AC79-1E0CE2EB2D0E}" type="doc">
      <dgm:prSet loTypeId="urn:microsoft.com/office/officeart/2005/8/layout/chart3" loCatId="cycle" qsTypeId="urn:microsoft.com/office/officeart/2005/8/quickstyle/simple1" qsCatId="simple" csTypeId="urn:microsoft.com/office/officeart/2005/8/colors/accent1_2" csCatId="accent1" phldr="1"/>
      <dgm:spPr/>
    </dgm:pt>
    <dgm:pt modelId="{12967FA2-F2A9-4EE6-A96E-4376A7CBF6E0}">
      <dgm:prSet phldrT="[Text]" custT="1"/>
      <dgm:spPr/>
      <dgm:t>
        <a:bodyPr/>
        <a:lstStyle/>
        <a:p>
          <a:r>
            <a:rPr lang="en-US" sz="1800" dirty="0"/>
            <a:t>Cell Processing Facility</a:t>
          </a:r>
          <a:endParaRPr lang="en-CA" sz="1800" dirty="0"/>
        </a:p>
      </dgm:t>
    </dgm:pt>
    <dgm:pt modelId="{846BA36B-3DD2-4933-B006-107BD560932E}" type="parTrans" cxnId="{A34F8C20-252D-4A51-B403-54260361A4DC}">
      <dgm:prSet/>
      <dgm:spPr/>
      <dgm:t>
        <a:bodyPr/>
        <a:lstStyle/>
        <a:p>
          <a:endParaRPr lang="en-CA"/>
        </a:p>
      </dgm:t>
    </dgm:pt>
    <dgm:pt modelId="{59070435-E4EC-49DA-A4AD-5023E727EA50}" type="sibTrans" cxnId="{A34F8C20-252D-4A51-B403-54260361A4DC}">
      <dgm:prSet/>
      <dgm:spPr/>
      <dgm:t>
        <a:bodyPr/>
        <a:lstStyle/>
        <a:p>
          <a:endParaRPr lang="en-CA"/>
        </a:p>
      </dgm:t>
    </dgm:pt>
    <dgm:pt modelId="{BB850436-4004-456F-9580-E2AA1C7FC427}">
      <dgm:prSet phldrT="[Text]" custT="1"/>
      <dgm:spPr/>
      <dgm:t>
        <a:bodyPr/>
        <a:lstStyle/>
        <a:p>
          <a:r>
            <a:rPr lang="en-US" sz="1800" dirty="0"/>
            <a:t>Transplant Program</a:t>
          </a:r>
          <a:endParaRPr lang="en-CA" sz="1800" dirty="0"/>
        </a:p>
      </dgm:t>
    </dgm:pt>
    <dgm:pt modelId="{05DDB174-3D17-45CE-A63A-43967051316F}" type="parTrans" cxnId="{85EC7BB5-1E49-45B4-9596-CE35DC83F9E7}">
      <dgm:prSet/>
      <dgm:spPr/>
      <dgm:t>
        <a:bodyPr/>
        <a:lstStyle/>
        <a:p>
          <a:endParaRPr lang="en-CA"/>
        </a:p>
      </dgm:t>
    </dgm:pt>
    <dgm:pt modelId="{635BE8E8-0E5F-4BE1-91D6-2773E1CE54E5}" type="sibTrans" cxnId="{85EC7BB5-1E49-45B4-9596-CE35DC83F9E7}">
      <dgm:prSet/>
      <dgm:spPr/>
      <dgm:t>
        <a:bodyPr/>
        <a:lstStyle/>
        <a:p>
          <a:endParaRPr lang="en-CA"/>
        </a:p>
      </dgm:t>
    </dgm:pt>
    <dgm:pt modelId="{2FE9F30E-F3D1-4EB0-8855-E01A1D580B7D}">
      <dgm:prSet phldrT="[Text]" custT="1"/>
      <dgm:spPr/>
      <dgm:t>
        <a:bodyPr/>
        <a:lstStyle/>
        <a:p>
          <a:r>
            <a:rPr lang="en-CA" sz="1800" dirty="0"/>
            <a:t>Apheresis</a:t>
          </a:r>
        </a:p>
      </dgm:t>
    </dgm:pt>
    <dgm:pt modelId="{EFF418EE-9F02-4980-9C13-5718DFFA2856}" type="parTrans" cxnId="{BF0B535E-7E45-4512-A2E7-56E18B0A346F}">
      <dgm:prSet/>
      <dgm:spPr/>
      <dgm:t>
        <a:bodyPr/>
        <a:lstStyle/>
        <a:p>
          <a:endParaRPr lang="en-CA"/>
        </a:p>
      </dgm:t>
    </dgm:pt>
    <dgm:pt modelId="{791D7C49-BF67-45C3-9151-2278C7C91A00}" type="sibTrans" cxnId="{BF0B535E-7E45-4512-A2E7-56E18B0A346F}">
      <dgm:prSet/>
      <dgm:spPr/>
      <dgm:t>
        <a:bodyPr/>
        <a:lstStyle/>
        <a:p>
          <a:endParaRPr lang="en-CA"/>
        </a:p>
      </dgm:t>
    </dgm:pt>
    <dgm:pt modelId="{9E3E34C6-A5C2-4CD5-88BB-19141570DB98}" type="pres">
      <dgm:prSet presAssocID="{9AF61E77-7EEC-43D6-AC79-1E0CE2EB2D0E}" presName="compositeShape" presStyleCnt="0">
        <dgm:presLayoutVars>
          <dgm:chMax val="7"/>
          <dgm:dir/>
          <dgm:resizeHandles val="exact"/>
        </dgm:presLayoutVars>
      </dgm:prSet>
      <dgm:spPr/>
    </dgm:pt>
    <dgm:pt modelId="{855C30C0-C3E9-4AE2-BE40-9153EDC38A08}" type="pres">
      <dgm:prSet presAssocID="{9AF61E77-7EEC-43D6-AC79-1E0CE2EB2D0E}" presName="wedge1" presStyleLbl="node1" presStyleIdx="0" presStyleCnt="3"/>
      <dgm:spPr/>
    </dgm:pt>
    <dgm:pt modelId="{D23162BB-89DB-422E-9828-B20220B62CCC}" type="pres">
      <dgm:prSet presAssocID="{9AF61E77-7EEC-43D6-AC79-1E0CE2EB2D0E}" presName="wedge1Tx" presStyleLbl="node1" presStyleIdx="0" presStyleCnt="3">
        <dgm:presLayoutVars>
          <dgm:chMax val="0"/>
          <dgm:chPref val="0"/>
          <dgm:bulletEnabled val="1"/>
        </dgm:presLayoutVars>
      </dgm:prSet>
      <dgm:spPr/>
    </dgm:pt>
    <dgm:pt modelId="{614F7AEE-071B-4AD3-A5E4-C9E251C37DA0}" type="pres">
      <dgm:prSet presAssocID="{9AF61E77-7EEC-43D6-AC79-1E0CE2EB2D0E}" presName="wedge2" presStyleLbl="node1" presStyleIdx="1" presStyleCnt="3"/>
      <dgm:spPr/>
    </dgm:pt>
    <dgm:pt modelId="{0B1272FA-9ACF-4E24-9526-483ED29E31F7}" type="pres">
      <dgm:prSet presAssocID="{9AF61E77-7EEC-43D6-AC79-1E0CE2EB2D0E}" presName="wedge2Tx" presStyleLbl="node1" presStyleIdx="1" presStyleCnt="3">
        <dgm:presLayoutVars>
          <dgm:chMax val="0"/>
          <dgm:chPref val="0"/>
          <dgm:bulletEnabled val="1"/>
        </dgm:presLayoutVars>
      </dgm:prSet>
      <dgm:spPr/>
    </dgm:pt>
    <dgm:pt modelId="{4E46E020-B80D-4057-B7B7-71E7853759EC}" type="pres">
      <dgm:prSet presAssocID="{9AF61E77-7EEC-43D6-AC79-1E0CE2EB2D0E}" presName="wedge3" presStyleLbl="node1" presStyleIdx="2" presStyleCnt="3"/>
      <dgm:spPr/>
    </dgm:pt>
    <dgm:pt modelId="{D90A33C0-6C42-498E-83B3-99EE691A42CF}" type="pres">
      <dgm:prSet presAssocID="{9AF61E77-7EEC-43D6-AC79-1E0CE2EB2D0E}" presName="wedge3Tx" presStyleLbl="node1" presStyleIdx="2" presStyleCnt="3">
        <dgm:presLayoutVars>
          <dgm:chMax val="0"/>
          <dgm:chPref val="0"/>
          <dgm:bulletEnabled val="1"/>
        </dgm:presLayoutVars>
      </dgm:prSet>
      <dgm:spPr/>
    </dgm:pt>
  </dgm:ptLst>
  <dgm:cxnLst>
    <dgm:cxn modelId="{A34F8C20-252D-4A51-B403-54260361A4DC}" srcId="{9AF61E77-7EEC-43D6-AC79-1E0CE2EB2D0E}" destId="{12967FA2-F2A9-4EE6-A96E-4376A7CBF6E0}" srcOrd="0" destOrd="0" parTransId="{846BA36B-3DD2-4933-B006-107BD560932E}" sibTransId="{59070435-E4EC-49DA-A4AD-5023E727EA50}"/>
    <dgm:cxn modelId="{BF0B535E-7E45-4512-A2E7-56E18B0A346F}" srcId="{9AF61E77-7EEC-43D6-AC79-1E0CE2EB2D0E}" destId="{2FE9F30E-F3D1-4EB0-8855-E01A1D580B7D}" srcOrd="2" destOrd="0" parTransId="{EFF418EE-9F02-4980-9C13-5718DFFA2856}" sibTransId="{791D7C49-BF67-45C3-9151-2278C7C91A00}"/>
    <dgm:cxn modelId="{7778AA64-451F-4696-9708-A39FB9C5E062}" type="presOf" srcId="{BB850436-4004-456F-9580-E2AA1C7FC427}" destId="{0B1272FA-9ACF-4E24-9526-483ED29E31F7}" srcOrd="1" destOrd="0" presId="urn:microsoft.com/office/officeart/2005/8/layout/chart3"/>
    <dgm:cxn modelId="{672A0E4B-DC68-4E3F-A57F-3065D90D7536}" type="presOf" srcId="{2FE9F30E-F3D1-4EB0-8855-E01A1D580B7D}" destId="{4E46E020-B80D-4057-B7B7-71E7853759EC}" srcOrd="0" destOrd="0" presId="urn:microsoft.com/office/officeart/2005/8/layout/chart3"/>
    <dgm:cxn modelId="{9F27EC91-4F19-4B5F-8C3B-A40A14F9A64C}" type="presOf" srcId="{2FE9F30E-F3D1-4EB0-8855-E01A1D580B7D}" destId="{D90A33C0-6C42-498E-83B3-99EE691A42CF}" srcOrd="1" destOrd="0" presId="urn:microsoft.com/office/officeart/2005/8/layout/chart3"/>
    <dgm:cxn modelId="{6B742B9C-1367-456C-A6E2-A97D0ABD6A44}" type="presOf" srcId="{9AF61E77-7EEC-43D6-AC79-1E0CE2EB2D0E}" destId="{9E3E34C6-A5C2-4CD5-88BB-19141570DB98}" srcOrd="0" destOrd="0" presId="urn:microsoft.com/office/officeart/2005/8/layout/chart3"/>
    <dgm:cxn modelId="{85EC7BB5-1E49-45B4-9596-CE35DC83F9E7}" srcId="{9AF61E77-7EEC-43D6-AC79-1E0CE2EB2D0E}" destId="{BB850436-4004-456F-9580-E2AA1C7FC427}" srcOrd="1" destOrd="0" parTransId="{05DDB174-3D17-45CE-A63A-43967051316F}" sibTransId="{635BE8E8-0E5F-4BE1-91D6-2773E1CE54E5}"/>
    <dgm:cxn modelId="{2C35C4DA-7EFD-4FCC-B7C0-FC9443457305}" type="presOf" srcId="{12967FA2-F2A9-4EE6-A96E-4376A7CBF6E0}" destId="{D23162BB-89DB-422E-9828-B20220B62CCC}" srcOrd="1" destOrd="0" presId="urn:microsoft.com/office/officeart/2005/8/layout/chart3"/>
    <dgm:cxn modelId="{D3447EE4-7A33-4FAC-AC2A-BA5036831EF7}" type="presOf" srcId="{BB850436-4004-456F-9580-E2AA1C7FC427}" destId="{614F7AEE-071B-4AD3-A5E4-C9E251C37DA0}" srcOrd="0" destOrd="0" presId="urn:microsoft.com/office/officeart/2005/8/layout/chart3"/>
    <dgm:cxn modelId="{F0A637FF-CB7F-4324-9FC6-0806E3A6E1DD}" type="presOf" srcId="{12967FA2-F2A9-4EE6-A96E-4376A7CBF6E0}" destId="{855C30C0-C3E9-4AE2-BE40-9153EDC38A08}" srcOrd="0" destOrd="0" presId="urn:microsoft.com/office/officeart/2005/8/layout/chart3"/>
    <dgm:cxn modelId="{5420A94F-20F4-4F28-A0C6-55E2F17746BE}" type="presParOf" srcId="{9E3E34C6-A5C2-4CD5-88BB-19141570DB98}" destId="{855C30C0-C3E9-4AE2-BE40-9153EDC38A08}" srcOrd="0" destOrd="0" presId="urn:microsoft.com/office/officeart/2005/8/layout/chart3"/>
    <dgm:cxn modelId="{0ACC52CC-450E-46CC-A850-65EFDCEFC7AD}" type="presParOf" srcId="{9E3E34C6-A5C2-4CD5-88BB-19141570DB98}" destId="{D23162BB-89DB-422E-9828-B20220B62CCC}" srcOrd="1" destOrd="0" presId="urn:microsoft.com/office/officeart/2005/8/layout/chart3"/>
    <dgm:cxn modelId="{BA29FF19-BFE4-4209-BA98-A1F7AFCCAEB9}" type="presParOf" srcId="{9E3E34C6-A5C2-4CD5-88BB-19141570DB98}" destId="{614F7AEE-071B-4AD3-A5E4-C9E251C37DA0}" srcOrd="2" destOrd="0" presId="urn:microsoft.com/office/officeart/2005/8/layout/chart3"/>
    <dgm:cxn modelId="{AC3D79B4-6753-472F-B0C5-EB9BECAC2DEA}" type="presParOf" srcId="{9E3E34C6-A5C2-4CD5-88BB-19141570DB98}" destId="{0B1272FA-9ACF-4E24-9526-483ED29E31F7}" srcOrd="3" destOrd="0" presId="urn:microsoft.com/office/officeart/2005/8/layout/chart3"/>
    <dgm:cxn modelId="{C7E56FF2-9D6C-4963-9D9E-493227D4369B}" type="presParOf" srcId="{9E3E34C6-A5C2-4CD5-88BB-19141570DB98}" destId="{4E46E020-B80D-4057-B7B7-71E7853759EC}" srcOrd="4" destOrd="0" presId="urn:microsoft.com/office/officeart/2005/8/layout/chart3"/>
    <dgm:cxn modelId="{E8C4FE4C-2020-4061-9050-9F582EF9853A}" type="presParOf" srcId="{9E3E34C6-A5C2-4CD5-88BB-19141570DB98}" destId="{D90A33C0-6C42-498E-83B3-99EE691A42CF}"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C30C0-C3E9-4AE2-BE40-9153EDC38A08}">
      <dsp:nvSpPr>
        <dsp:cNvPr id="0" name=""/>
        <dsp:cNvSpPr/>
      </dsp:nvSpPr>
      <dsp:spPr>
        <a:xfrm>
          <a:off x="1905474" y="365760"/>
          <a:ext cx="4551680" cy="4551680"/>
        </a:xfrm>
        <a:prstGeom prst="pie">
          <a:avLst>
            <a:gd name="adj1" fmla="val 16200000"/>
            <a:gd name="adj2" fmla="val 1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Cell Processing Facility</a:t>
          </a:r>
          <a:endParaRPr lang="en-CA" sz="1800" kern="1200" dirty="0"/>
        </a:p>
      </dsp:txBody>
      <dsp:txXfrm>
        <a:off x="4380179" y="1205653"/>
        <a:ext cx="1544320" cy="1517226"/>
      </dsp:txXfrm>
    </dsp:sp>
    <dsp:sp modelId="{614F7AEE-071B-4AD3-A5E4-C9E251C37DA0}">
      <dsp:nvSpPr>
        <dsp:cNvPr id="0" name=""/>
        <dsp:cNvSpPr/>
      </dsp:nvSpPr>
      <dsp:spPr>
        <a:xfrm>
          <a:off x="1670845" y="501226"/>
          <a:ext cx="4551680" cy="4551680"/>
        </a:xfrm>
        <a:prstGeom prst="pie">
          <a:avLst>
            <a:gd name="adj1" fmla="val 1800000"/>
            <a:gd name="adj2" fmla="val 90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Transplant Program</a:t>
          </a:r>
          <a:endParaRPr lang="en-CA" sz="1800" kern="1200" dirty="0"/>
        </a:p>
      </dsp:txBody>
      <dsp:txXfrm>
        <a:off x="2917139" y="3373120"/>
        <a:ext cx="2059093" cy="1408853"/>
      </dsp:txXfrm>
    </dsp:sp>
    <dsp:sp modelId="{4E46E020-B80D-4057-B7B7-71E7853759EC}">
      <dsp:nvSpPr>
        <dsp:cNvPr id="0" name=""/>
        <dsp:cNvSpPr/>
      </dsp:nvSpPr>
      <dsp:spPr>
        <a:xfrm>
          <a:off x="1670845" y="501226"/>
          <a:ext cx="4551680" cy="4551680"/>
        </a:xfrm>
        <a:prstGeom prst="pie">
          <a:avLst>
            <a:gd name="adj1" fmla="val 90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Apheresis</a:t>
          </a:r>
        </a:p>
      </dsp:txBody>
      <dsp:txXfrm>
        <a:off x="2158525" y="1395306"/>
        <a:ext cx="1544320" cy="151722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43E8C-5045-C846-B998-45936915BD5F}"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9AC97-CD54-9340-B9E0-75AD9F29C0D4}" type="slidenum">
              <a:rPr lang="en-US" smtClean="0"/>
              <a:t>‹#›</a:t>
            </a:fld>
            <a:endParaRPr lang="en-US"/>
          </a:p>
        </p:txBody>
      </p:sp>
    </p:spTree>
    <p:extLst>
      <p:ext uri="{BB962C8B-B14F-4D97-AF65-F5344CB8AC3E}">
        <p14:creationId xmlns:p14="http://schemas.microsoft.com/office/powerpoint/2010/main" val="358614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hl7.org/FHIR_Conformance_QA_Criteri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jamanetwork.com/searchresults?author=Patricia+Maysent&amp;q=Patricia+Maysent" TargetMode="External"/><Relationship Id="rId3" Type="http://schemas.openxmlformats.org/officeDocument/2006/relationships/hyperlink" Target="https://jamanetwork.com/searchresults?author=Christian+Dameff&amp;q=Christian+Dameff" TargetMode="External"/><Relationship Id="rId7" Type="http://schemas.openxmlformats.org/officeDocument/2006/relationships/hyperlink" Target="https://jamanetwork.com/searchresults?author=Stefan+Savage&amp;q=Stefan+Savage" TargetMode="External"/><Relationship Id="rId12" Type="http://schemas.openxmlformats.org/officeDocument/2006/relationships/hyperlink" Target="https://jamanetwork.com/journals/jamanetworkopen/fullarticle/2804585#248993448"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jamanetwork.com/searchresults?author=Edward+M.+Castillo&amp;q=Edward+M.+Castillo" TargetMode="External"/><Relationship Id="rId11" Type="http://schemas.openxmlformats.org/officeDocument/2006/relationships/hyperlink" Target="https://jamanetwork.com/searchresults?author=Christopher+A.+Longhurst&amp;q=Christopher+A.+Longhurst" TargetMode="External"/><Relationship Id="rId5" Type="http://schemas.openxmlformats.org/officeDocument/2006/relationships/hyperlink" Target="https://jamanetwork.com/searchresults?author=Theodore+C.+Chan&amp;q=Theodore+C.+Chan" TargetMode="External"/><Relationship Id="rId10" Type="http://schemas.openxmlformats.org/officeDocument/2006/relationships/hyperlink" Target="https://jamanetwork.com/searchresults?author=Brian+J.+Clay&amp;q=Brian+J.+Clay" TargetMode="External"/><Relationship Id="rId4" Type="http://schemas.openxmlformats.org/officeDocument/2006/relationships/hyperlink" Target="https://jamanetwork.com/searchresults?author=Jeffrey+Tully&amp;q=Jeffrey+Tully" TargetMode="External"/><Relationship Id="rId9" Type="http://schemas.openxmlformats.org/officeDocument/2006/relationships/hyperlink" Target="https://jamanetwork.com/searchresults?author=Thomas+M.+Hemmen&amp;q=Thomas+M.+Hemm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that means is that my experience is in cell therapy only, that it isn’t limited to a specific jurisdiction, and that my principal focus has been on hospitals, cord blood banks, and small scale manufacturing.</a:t>
            </a:r>
            <a:endParaRPr lang="en-CA" dirty="0"/>
          </a:p>
        </p:txBody>
      </p:sp>
      <p:sp>
        <p:nvSpPr>
          <p:cNvPr id="4" name="Slide Number Placeholder 3"/>
          <p:cNvSpPr>
            <a:spLocks noGrp="1"/>
          </p:cNvSpPr>
          <p:nvPr>
            <p:ph type="sldNum" sz="quarter" idx="5"/>
          </p:nvPr>
        </p:nvSpPr>
        <p:spPr/>
        <p:txBody>
          <a:bodyPr/>
          <a:lstStyle/>
          <a:p>
            <a:fld id="{C169AC97-CD54-9340-B9E0-75AD9F29C0D4}" type="slidenum">
              <a:rPr lang="en-US" smtClean="0"/>
              <a:t>2</a:t>
            </a:fld>
            <a:endParaRPr lang="en-US"/>
          </a:p>
        </p:txBody>
      </p:sp>
    </p:spTree>
    <p:extLst>
      <p:ext uri="{BB962C8B-B14F-4D97-AF65-F5344CB8AC3E}">
        <p14:creationId xmlns:p14="http://schemas.microsoft.com/office/powerpoint/2010/main" val="261283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may be familiar with HL7, the de facto global standard for healthcare interoperability. You may also already be familiar with Fast Healthcare Interoperability Resources… or HL7 FHIR. Known for a lot of incendiary puns, HL7 FHIR was designed to be  open, modern, and implementer focused, while also being flexible enough to address a significant number of healthcare interoperability challenges. </a:t>
            </a:r>
          </a:p>
          <a:p>
            <a:endParaRPr lang="en-US" dirty="0"/>
          </a:p>
          <a:p>
            <a:r>
              <a:rPr lang="en-US" dirty="0"/>
              <a:t>Specifically, it is open, using technologies that are well proven and in use every day. The ones listed here effectively address authentication, connectivity, privacy, and data transfer in ways that are not at all healthcare specific… they use technologies that we all use on the internet every day.</a:t>
            </a:r>
          </a:p>
          <a:p>
            <a:endParaRPr lang="en-US" dirty="0"/>
          </a:p>
          <a:p>
            <a:r>
              <a:rPr lang="en-US" dirty="0"/>
              <a:t>These are modern, designed for a world with billions of devices talking to each other and not presupposing a hospital network that is tightly controlled. Our challenge of dealing with a distributed and changeable network of organizations is no different than the challenges of having networks of software run by different providers all communicating every day.</a:t>
            </a:r>
          </a:p>
          <a:p>
            <a:endParaRPr lang="en-US" dirty="0"/>
          </a:p>
          <a:p>
            <a:r>
              <a:rPr lang="en-US" dirty="0"/>
              <a:t>And, most importantly in my view, they are implementer focused – the tools and skills required are cheap or free, readily available, and most developers in the world work with them already. That means a small organization like mine can afford to do this effectively and you don’t need to be a in a wealthy country or area, you don’t need to have a robust technology base, to start share data about MPHO. It is notable in my list that FHIR, a healthcare standard, already has support from Amazon web services, Microsoft’s Azure platform, Salesforce.com, and even SAP the giant in manufacturing systems… this is something that is available now, with tools that are widely available, and you can hire someone straight out of university to work with it.</a:t>
            </a:r>
          </a:p>
        </p:txBody>
      </p:sp>
      <p:sp>
        <p:nvSpPr>
          <p:cNvPr id="4" name="Slide Number Placeholder 3"/>
          <p:cNvSpPr>
            <a:spLocks noGrp="1"/>
          </p:cNvSpPr>
          <p:nvPr>
            <p:ph type="sldNum" sz="quarter" idx="5"/>
          </p:nvPr>
        </p:nvSpPr>
        <p:spPr/>
        <p:txBody>
          <a:bodyPr/>
          <a:lstStyle/>
          <a:p>
            <a:fld id="{C169AC97-CD54-9340-B9E0-75AD9F29C0D4}" type="slidenum">
              <a:rPr lang="en-US" smtClean="0"/>
              <a:t>11</a:t>
            </a:fld>
            <a:endParaRPr lang="en-US"/>
          </a:p>
        </p:txBody>
      </p:sp>
    </p:spTree>
    <p:extLst>
      <p:ext uri="{BB962C8B-B14F-4D97-AF65-F5344CB8AC3E}">
        <p14:creationId xmlns:p14="http://schemas.microsoft.com/office/powerpoint/2010/main" val="1751442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also supports medical products of human origin. In fact it is, to the best of my knowledge, the first interoperability standard that supports MPHO. Prior to this we had to treat an MPHO like it was a drug or device, which never worked very well, required negotiation every  time, and therefore was expensive and time consuming. Biologically Derived Product is in FHIR R4 and later and my team are have been using it in production for years to communicate cell product data between the cell processing facility and transplant program in hospitals around the world.</a:t>
            </a:r>
            <a:endParaRPr lang="en-CA" dirty="0"/>
          </a:p>
        </p:txBody>
      </p:sp>
      <p:sp>
        <p:nvSpPr>
          <p:cNvPr id="4" name="Slide Number Placeholder 3"/>
          <p:cNvSpPr>
            <a:spLocks noGrp="1"/>
          </p:cNvSpPr>
          <p:nvPr>
            <p:ph type="sldNum" sz="quarter" idx="5"/>
          </p:nvPr>
        </p:nvSpPr>
        <p:spPr/>
        <p:txBody>
          <a:bodyPr/>
          <a:lstStyle/>
          <a:p>
            <a:fld id="{C169AC97-CD54-9340-B9E0-75AD9F29C0D4}" type="slidenum">
              <a:rPr lang="en-US" smtClean="0"/>
              <a:t>12</a:t>
            </a:fld>
            <a:endParaRPr lang="en-US"/>
          </a:p>
        </p:txBody>
      </p:sp>
    </p:spTree>
    <p:extLst>
      <p:ext uri="{BB962C8B-B14F-4D97-AF65-F5344CB8AC3E}">
        <p14:creationId xmlns:p14="http://schemas.microsoft.com/office/powerpoint/2010/main" val="698657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FHIR was designed such that any given element should address about 80% of the use cases with everything else handled by extension in a controlled way.</a:t>
            </a:r>
          </a:p>
          <a:p>
            <a:endParaRPr lang="en-US" dirty="0"/>
          </a:p>
          <a:p>
            <a:r>
              <a:rPr lang="en-US" dirty="0"/>
              <a:t>FHIR profiles allow us to take the </a:t>
            </a:r>
            <a:r>
              <a:rPr lang="en-US" dirty="0" err="1"/>
              <a:t>lego</a:t>
            </a:r>
            <a:r>
              <a:rPr lang="en-US" dirty="0"/>
              <a:t> block that is the Biologically Derived Product concept, and extend it with observations for things like volume, CD34 count, viability results, and more </a:t>
            </a:r>
          </a:p>
          <a:p>
            <a:endParaRPr lang="en-US" dirty="0"/>
          </a:p>
          <a:p>
            <a:r>
              <a:rPr lang="en-US" dirty="0"/>
              <a:t>If the Biologically Derived Product is a </a:t>
            </a:r>
            <a:r>
              <a:rPr lang="en-US" dirty="0" err="1"/>
              <a:t>lego</a:t>
            </a:r>
            <a:r>
              <a:rPr lang="en-US" dirty="0"/>
              <a:t> block, then the Profile is a set of instructions for creating a specific kit. I’m of the view that organizations like the Standards Coordinating Body for Gene, Cell, and Regenerative Medicines and Cell-Based Drug Discovery (SCB) can and should define profiles to support a consistent conversation between commercial cell therapy </a:t>
            </a:r>
            <a:r>
              <a:rPr lang="en-US" dirty="0" err="1"/>
              <a:t>manufactuerers</a:t>
            </a:r>
            <a:r>
              <a:rPr lang="en-US" dirty="0"/>
              <a:t> and their clients. Similarly, biovigilance efforts can create a profile, or even leverage the same one to support a distributed reporting model.</a:t>
            </a:r>
          </a:p>
          <a:p>
            <a:endParaRPr lang="en-US" dirty="0"/>
          </a:p>
          <a:p>
            <a:endParaRPr lang="en-US" dirty="0"/>
          </a:p>
          <a:p>
            <a:r>
              <a:rPr lang="en-US" dirty="0"/>
              <a:t>Ref https://www.standardscoordinatingbody.org/</a:t>
            </a:r>
          </a:p>
          <a:p>
            <a:endParaRPr lang="en-US" dirty="0"/>
          </a:p>
          <a:p>
            <a:r>
              <a:rPr lang="en-US" dirty="0"/>
              <a:t>Image https://patents.google.com/patent/US3005282A/en</a:t>
            </a:r>
          </a:p>
          <a:p>
            <a:endParaRPr lang="en-US" dirty="0"/>
          </a:p>
          <a:p>
            <a:endParaRPr lang="en-US" dirty="0"/>
          </a:p>
          <a:p>
            <a:endParaRPr lang="en-US" dirty="0"/>
          </a:p>
          <a:p>
            <a:endParaRPr lang="en-US" dirty="0"/>
          </a:p>
          <a:p>
            <a:endParaRPr lang="en-US" dirty="0"/>
          </a:p>
          <a:p>
            <a:r>
              <a:rPr lang="en-US" dirty="0"/>
              <a:t>A set of constraints on a FHIR resource represented by a structure definition.</a:t>
            </a:r>
          </a:p>
          <a:p>
            <a:r>
              <a:rPr lang="en-US" dirty="0"/>
              <a:t>Rules about which resource elements are used</a:t>
            </a:r>
          </a:p>
          <a:p>
            <a:r>
              <a:rPr lang="en-US" dirty="0"/>
              <a:t>Extensions on resource elements</a:t>
            </a:r>
          </a:p>
          <a:p>
            <a:r>
              <a:rPr lang="en-US" dirty="0"/>
              <a:t>Rules that create specific bindings of terminology to a resource element</a:t>
            </a:r>
          </a:p>
          <a:p>
            <a:endParaRPr lang="en-CA" dirty="0"/>
          </a:p>
        </p:txBody>
      </p:sp>
      <p:sp>
        <p:nvSpPr>
          <p:cNvPr id="4" name="Slide Number Placeholder 3"/>
          <p:cNvSpPr>
            <a:spLocks noGrp="1"/>
          </p:cNvSpPr>
          <p:nvPr>
            <p:ph type="sldNum" sz="quarter" idx="5"/>
          </p:nvPr>
        </p:nvSpPr>
        <p:spPr/>
        <p:txBody>
          <a:bodyPr/>
          <a:lstStyle/>
          <a:p>
            <a:fld id="{C169AC97-CD54-9340-B9E0-75AD9F29C0D4}" type="slidenum">
              <a:rPr lang="en-US" smtClean="0"/>
              <a:t>13</a:t>
            </a:fld>
            <a:endParaRPr lang="en-US"/>
          </a:p>
        </p:txBody>
      </p:sp>
    </p:spTree>
    <p:extLst>
      <p:ext uri="{BB962C8B-B14F-4D97-AF65-F5344CB8AC3E}">
        <p14:creationId xmlns:p14="http://schemas.microsoft.com/office/powerpoint/2010/main" val="1245033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0" i="0" dirty="0">
                <a:solidFill>
                  <a:schemeClr val="dk1"/>
                </a:solidFill>
                <a:latin typeface="Open Sans"/>
                <a:ea typeface="Open Sans"/>
                <a:cs typeface="Open Sans"/>
                <a:sym typeface="Open Sans"/>
              </a:rPr>
              <a:t>Add a note on what HL7 FHIR is….</a:t>
            </a:r>
            <a:endParaRPr lang="en-US" dirty="0"/>
          </a:p>
          <a:p>
            <a:pPr marL="0" lvl="0" indent="0" algn="l" rtl="0">
              <a:spcBef>
                <a:spcPts val="0"/>
              </a:spcBef>
              <a:spcAft>
                <a:spcPts val="0"/>
              </a:spcAft>
              <a:buNone/>
            </a:pPr>
            <a:endParaRPr lang="en-US" b="0" i="0" dirty="0">
              <a:solidFill>
                <a:schemeClr val="dk1"/>
              </a:solidFill>
              <a:latin typeface="Open Sans"/>
              <a:ea typeface="Open Sans"/>
              <a:cs typeface="Open Sans"/>
              <a:sym typeface="Open Sans"/>
            </a:endParaRPr>
          </a:p>
          <a:p>
            <a:pPr marL="0" lvl="0" indent="0" algn="l" rtl="0">
              <a:spcBef>
                <a:spcPts val="0"/>
              </a:spcBef>
              <a:spcAft>
                <a:spcPts val="0"/>
              </a:spcAft>
              <a:buNone/>
            </a:pPr>
            <a:r>
              <a:rPr lang="en-US" b="0" i="0" dirty="0">
                <a:solidFill>
                  <a:schemeClr val="dk1"/>
                </a:solidFill>
                <a:latin typeface="Open Sans"/>
                <a:ea typeface="Open Sans"/>
                <a:cs typeface="Open Sans"/>
                <a:sym typeface="Open Sans"/>
              </a:rPr>
              <a:t>The United States Core Data for Interoperability (USCDI) is a standardized set of health data classes and constituent data elements for nationwide, interoperable health information exchange</a:t>
            </a:r>
            <a:endParaRPr lang="en-US" dirty="0"/>
          </a:p>
          <a:p>
            <a:pPr marL="0" lvl="0" indent="0" algn="l" rtl="0">
              <a:spcBef>
                <a:spcPts val="0"/>
              </a:spcBef>
              <a:spcAft>
                <a:spcPts val="0"/>
              </a:spcAft>
              <a:buNone/>
            </a:pPr>
            <a:endParaRPr lang="en-US" b="0" i="0" dirty="0">
              <a:solidFill>
                <a:schemeClr val="dk1"/>
              </a:solidFill>
              <a:latin typeface="Open Sans"/>
              <a:ea typeface="Open Sans"/>
              <a:cs typeface="Open Sans"/>
              <a:sym typeface="Open Sans"/>
            </a:endParaRPr>
          </a:p>
          <a:p>
            <a:pPr marL="0" lvl="0" indent="0" algn="l" rtl="0">
              <a:spcBef>
                <a:spcPts val="0"/>
              </a:spcBef>
              <a:spcAft>
                <a:spcPts val="0"/>
              </a:spcAft>
              <a:buNone/>
            </a:pPr>
            <a:r>
              <a:rPr lang="en-US" dirty="0"/>
              <a:t>USCDI: a standardized set of health data classes and constituent data elements for nationwide, interoperable health information exchange • USCDI Data Class: an aggregation of various data elements by a common theme or use case • USCDI Data Element: the most granular level at which a piece of data is represented in the USCDI for exchange</a:t>
            </a:r>
            <a:endParaRPr lang="en-US" b="0" i="0" dirty="0">
              <a:solidFill>
                <a:schemeClr val="dk1"/>
              </a:solidFill>
              <a:latin typeface="Open Sans"/>
              <a:ea typeface="Open Sans"/>
              <a:cs typeface="Open Sans"/>
              <a:sym typeface="Open Sans"/>
            </a:endParaRPr>
          </a:p>
          <a:p>
            <a:pPr marL="0" lvl="0" indent="0" algn="l" rtl="0">
              <a:spcBef>
                <a:spcPts val="0"/>
              </a:spcBef>
              <a:spcAft>
                <a:spcPts val="0"/>
              </a:spcAft>
              <a:buNone/>
            </a:pPr>
            <a:endParaRPr lang="en-US" b="0" i="0" dirty="0">
              <a:solidFill>
                <a:schemeClr val="dk1"/>
              </a:solidFill>
              <a:latin typeface="Open Sans"/>
              <a:ea typeface="Open Sans"/>
              <a:cs typeface="Open Sans"/>
              <a:sym typeface="Open Sans"/>
            </a:endParaRPr>
          </a:p>
          <a:p>
            <a:pPr marL="0" lvl="0" indent="0" algn="l" rtl="0">
              <a:spcBef>
                <a:spcPts val="0"/>
              </a:spcBef>
              <a:spcAft>
                <a:spcPts val="0"/>
              </a:spcAft>
              <a:buNone/>
            </a:pPr>
            <a:r>
              <a:rPr lang="en-US" b="0" i="0" dirty="0">
                <a:solidFill>
                  <a:srgbClr val="172B4D"/>
                </a:solidFill>
                <a:latin typeface="Arial"/>
                <a:ea typeface="Arial"/>
                <a:cs typeface="Arial"/>
                <a:sym typeface="Arial"/>
              </a:rPr>
              <a:t>This page describes the 5 level FHIR maturity model for FHIR artifacts. It's based on the CMM (Capability Maturity Model) framework, and the intention is to give implementers a sense of how mature an artifact is based on the level and types of review it has been subject to. These criteria may evolve over time.</a:t>
            </a:r>
            <a:endParaRPr lang="en-US" dirty="0"/>
          </a:p>
          <a:p>
            <a:pPr marL="0" lvl="0" indent="0" algn="l" rtl="0">
              <a:spcBef>
                <a:spcPts val="0"/>
              </a:spcBef>
              <a:spcAft>
                <a:spcPts val="0"/>
              </a:spcAft>
              <a:buNone/>
            </a:pPr>
            <a:r>
              <a:rPr lang="en-US" b="1" i="0" dirty="0">
                <a:solidFill>
                  <a:srgbClr val="172B4D"/>
                </a:solidFill>
                <a:latin typeface="Arial"/>
                <a:ea typeface="Arial"/>
                <a:cs typeface="Arial"/>
                <a:sym typeface="Arial"/>
              </a:rPr>
              <a:t>Draft</a:t>
            </a:r>
            <a:endParaRPr lang="en-US" b="0" i="0" dirty="0">
              <a:solidFill>
                <a:srgbClr val="172B4D"/>
              </a:solidFill>
              <a:latin typeface="Arial"/>
              <a:ea typeface="Arial"/>
              <a:cs typeface="Arial"/>
              <a:sym typeface="Arial"/>
            </a:endParaRPr>
          </a:p>
          <a:p>
            <a:pPr marL="0" lvl="0" indent="-76200" algn="l" rtl="0">
              <a:spcBef>
                <a:spcPts val="0"/>
              </a:spcBef>
              <a:spcAft>
                <a:spcPts val="0"/>
              </a:spcAft>
              <a:buClr>
                <a:srgbClr val="172B4D"/>
              </a:buClr>
              <a:buSzPts val="1200"/>
              <a:buFont typeface="Arial"/>
              <a:buChar char="•"/>
            </a:pPr>
            <a:r>
              <a:rPr lang="en-US" b="0" i="0" dirty="0">
                <a:solidFill>
                  <a:srgbClr val="172B4D"/>
                </a:solidFill>
                <a:latin typeface="Arial"/>
                <a:ea typeface="Arial"/>
                <a:cs typeface="Arial"/>
                <a:sym typeface="Arial"/>
              </a:rPr>
              <a:t>FMM0 = the artifact has been published on the current build. This level is synonymous with Draft.</a:t>
            </a:r>
            <a:endParaRPr lang="en-US" dirty="0"/>
          </a:p>
          <a:p>
            <a:pPr marL="0" lvl="0" indent="0" algn="l" rtl="0">
              <a:spcBef>
                <a:spcPts val="0"/>
              </a:spcBef>
              <a:spcAft>
                <a:spcPts val="0"/>
              </a:spcAft>
              <a:buNone/>
            </a:pPr>
            <a:r>
              <a:rPr lang="en-US" b="1" i="0" dirty="0">
                <a:solidFill>
                  <a:srgbClr val="172B4D"/>
                </a:solidFill>
                <a:latin typeface="Arial"/>
                <a:ea typeface="Arial"/>
                <a:cs typeface="Arial"/>
                <a:sym typeface="Arial"/>
              </a:rPr>
              <a:t>STU</a:t>
            </a:r>
            <a:endParaRPr lang="en-US" b="0" i="0" dirty="0">
              <a:solidFill>
                <a:srgbClr val="172B4D"/>
              </a:solidFill>
              <a:latin typeface="Arial"/>
              <a:ea typeface="Arial"/>
              <a:cs typeface="Arial"/>
              <a:sym typeface="Arial"/>
            </a:endParaRPr>
          </a:p>
          <a:p>
            <a:pPr marL="0" lvl="0" indent="-76200" algn="l" rtl="0">
              <a:spcBef>
                <a:spcPts val="0"/>
              </a:spcBef>
              <a:spcAft>
                <a:spcPts val="0"/>
              </a:spcAft>
              <a:buClr>
                <a:srgbClr val="172B4D"/>
              </a:buClr>
              <a:buSzPts val="1200"/>
              <a:buFont typeface="Arial"/>
              <a:buChar char="•"/>
            </a:pPr>
            <a:r>
              <a:rPr lang="en-US" b="0" i="0" dirty="0">
                <a:solidFill>
                  <a:srgbClr val="172B4D"/>
                </a:solidFill>
                <a:latin typeface="Arial"/>
                <a:ea typeface="Arial"/>
                <a:cs typeface="Arial"/>
                <a:sym typeface="Arial"/>
              </a:rPr>
              <a:t>FMM1 = FMM0 + the artifact produces no warnings during the build process and the responsible WG has indicated that they consider the artifact substantially complete and ready for implementation. For resources, profiles and implementation guides, the FHIR Management Group has approved the underlying resource/profile/IG proposal.</a:t>
            </a:r>
            <a:endParaRPr lang="en-US" dirty="0"/>
          </a:p>
          <a:p>
            <a:pPr marL="0" lvl="0" indent="-76200" algn="l" rtl="0">
              <a:spcBef>
                <a:spcPts val="0"/>
              </a:spcBef>
              <a:spcAft>
                <a:spcPts val="0"/>
              </a:spcAft>
              <a:buClr>
                <a:srgbClr val="172B4D"/>
              </a:buClr>
              <a:buSzPts val="1200"/>
              <a:buFont typeface="Arial"/>
              <a:buChar char="•"/>
            </a:pPr>
            <a:r>
              <a:rPr lang="en-US" b="0" i="0" dirty="0">
                <a:solidFill>
                  <a:srgbClr val="172B4D"/>
                </a:solidFill>
                <a:latin typeface="Arial"/>
                <a:ea typeface="Arial"/>
                <a:cs typeface="Arial"/>
                <a:sym typeface="Arial"/>
              </a:rPr>
              <a:t>FMM2 = FMM1 + the artifact has been tested and successfully supports interoperability among at least three independently developed systems leveraging most of the scope (e.g. at least 80% of the core data elements) using semi-realistic data and scenarios based on at least one of the declared scopes of the artifact (e.g. at a </a:t>
            </a:r>
            <a:r>
              <a:rPr lang="en-US" b="0" i="0" dirty="0" err="1">
                <a:solidFill>
                  <a:srgbClr val="172B4D"/>
                </a:solidFill>
                <a:latin typeface="Arial"/>
                <a:ea typeface="Arial"/>
                <a:cs typeface="Arial"/>
                <a:sym typeface="Arial"/>
              </a:rPr>
              <a:t>connectathon</a:t>
            </a:r>
            <a:r>
              <a:rPr lang="en-US" b="0" i="0" dirty="0">
                <a:solidFill>
                  <a:srgbClr val="172B4D"/>
                </a:solidFill>
                <a:latin typeface="Arial"/>
                <a:ea typeface="Arial"/>
                <a:cs typeface="Arial"/>
                <a:sym typeface="Arial"/>
              </a:rPr>
              <a:t>). These interoperability results must have been reported to and accepted by the FMG</a:t>
            </a:r>
            <a:endParaRPr lang="en-US" dirty="0"/>
          </a:p>
          <a:p>
            <a:pPr marL="0" lvl="0" indent="-76200" algn="l" rtl="0">
              <a:spcBef>
                <a:spcPts val="0"/>
              </a:spcBef>
              <a:spcAft>
                <a:spcPts val="0"/>
              </a:spcAft>
              <a:buClr>
                <a:srgbClr val="172B4D"/>
              </a:buClr>
              <a:buSzPts val="1200"/>
              <a:buFont typeface="Arial"/>
              <a:buChar char="•"/>
            </a:pPr>
            <a:r>
              <a:rPr lang="en-US" b="0" i="0" dirty="0">
                <a:solidFill>
                  <a:srgbClr val="172B4D"/>
                </a:solidFill>
                <a:latin typeface="Arial"/>
                <a:ea typeface="Arial"/>
                <a:cs typeface="Arial"/>
                <a:sym typeface="Arial"/>
              </a:rPr>
              <a:t>FMM3 = FMM2 + the artifact has been verified by the work group as meeting the </a:t>
            </a:r>
            <a:r>
              <a:rPr lang="en-US" b="0" i="0" u="sng" strike="noStrike" dirty="0">
                <a:solidFill>
                  <a:srgbClr val="0052CC"/>
                </a:solidFill>
                <a:latin typeface="Arial"/>
                <a:ea typeface="Arial"/>
                <a:cs typeface="Arial"/>
                <a:sym typeface="Arial"/>
                <a:hlinkClick r:id="rId3">
                  <a:extLst>
                    <a:ext uri="{A12FA001-AC4F-418D-AE19-62706E023703}">
                      <ahyp:hlinkClr xmlns:ahyp="http://schemas.microsoft.com/office/drawing/2018/hyperlinkcolor" val="tx"/>
                    </a:ext>
                  </a:extLst>
                </a:hlinkClick>
              </a:rPr>
              <a:t>Conformance Resource Quality Guidelines</a:t>
            </a:r>
            <a:r>
              <a:rPr lang="en-US" b="0" i="0" dirty="0">
                <a:solidFill>
                  <a:srgbClr val="172B4D"/>
                </a:solidFill>
                <a:latin typeface="Arial"/>
                <a:ea typeface="Arial"/>
                <a:cs typeface="Arial"/>
                <a:sym typeface="Arial"/>
              </a:rPr>
              <a:t>; has been subject to a round of formal balloting; has at least 10 distinct implementer comments recorded in the tracker drawn from at least 3 organizations resulting in at least one substantive change</a:t>
            </a:r>
            <a:endParaRPr lang="en-US" dirty="0"/>
          </a:p>
          <a:p>
            <a:pPr marL="0" lvl="0" indent="-76200" algn="l" rtl="0">
              <a:spcBef>
                <a:spcPts val="0"/>
              </a:spcBef>
              <a:spcAft>
                <a:spcPts val="0"/>
              </a:spcAft>
              <a:buClr>
                <a:srgbClr val="172B4D"/>
              </a:buClr>
              <a:buSzPts val="1200"/>
              <a:buFont typeface="Arial"/>
              <a:buChar char="•"/>
            </a:pPr>
            <a:r>
              <a:rPr lang="en-US" b="0" i="0" dirty="0">
                <a:solidFill>
                  <a:srgbClr val="172B4D"/>
                </a:solidFill>
                <a:latin typeface="Arial"/>
                <a:ea typeface="Arial"/>
                <a:cs typeface="Arial"/>
                <a:sym typeface="Arial"/>
              </a:rPr>
              <a:t>FMM4 = FMM3 + the artifact has been tested across its scope (see below), published in a formal publication (e.g. STU), and implemented in multiple prototype projects. As well, the responsible work group agrees the artifact is sufficiently stable to require implementer consultation for subsequent non-backward compatible changes.</a:t>
            </a:r>
            <a:endParaRPr lang="en-US" dirty="0"/>
          </a:p>
          <a:p>
            <a:pPr marL="0" lvl="0" indent="-76200" algn="l" rtl="0">
              <a:spcBef>
                <a:spcPts val="0"/>
              </a:spcBef>
              <a:spcAft>
                <a:spcPts val="0"/>
              </a:spcAft>
              <a:buClr>
                <a:srgbClr val="172B4D"/>
              </a:buClr>
              <a:buSzPts val="1200"/>
              <a:buFont typeface="Arial"/>
              <a:buChar char="•"/>
            </a:pPr>
            <a:r>
              <a:rPr lang="en-US" b="0" i="0" dirty="0">
                <a:solidFill>
                  <a:srgbClr val="172B4D"/>
                </a:solidFill>
                <a:latin typeface="Arial"/>
                <a:ea typeface="Arial"/>
                <a:cs typeface="Arial"/>
                <a:sym typeface="Arial"/>
              </a:rPr>
              <a:t>FMM5 = FMM4 + the artifact has been published in two formal publication release cycles at FMM1+ (i.e. STU level) and has been implemented in at least 5 independent production systems in more than one country</a:t>
            </a:r>
            <a:endParaRPr lang="en-US" dirty="0"/>
          </a:p>
          <a:p>
            <a:pPr marL="0" lvl="0" indent="0" algn="l" rtl="0">
              <a:spcBef>
                <a:spcPts val="0"/>
              </a:spcBef>
              <a:spcAft>
                <a:spcPts val="0"/>
              </a:spcAft>
              <a:buNone/>
            </a:pPr>
            <a:r>
              <a:rPr lang="en-US" b="1" i="0" dirty="0">
                <a:solidFill>
                  <a:srgbClr val="172B4D"/>
                </a:solidFill>
                <a:latin typeface="Arial"/>
                <a:ea typeface="Arial"/>
                <a:cs typeface="Arial"/>
                <a:sym typeface="Arial"/>
              </a:rPr>
              <a:t>Normative</a:t>
            </a:r>
            <a:endParaRPr lang="en-US" b="0" i="0" dirty="0">
              <a:solidFill>
                <a:srgbClr val="172B4D"/>
              </a:solidFill>
              <a:latin typeface="Arial"/>
              <a:ea typeface="Arial"/>
              <a:cs typeface="Arial"/>
              <a:sym typeface="Arial"/>
            </a:endParaRPr>
          </a:p>
          <a:p>
            <a:pPr marL="0" lvl="0" indent="0" algn="l" rtl="0">
              <a:spcBef>
                <a:spcPts val="0"/>
              </a:spcBef>
              <a:spcAft>
                <a:spcPts val="0"/>
              </a:spcAft>
              <a:buNone/>
            </a:pPr>
            <a:endParaRPr lang="en-US" dirty="0"/>
          </a:p>
          <a:p>
            <a:endParaRPr lang="en-CA" dirty="0"/>
          </a:p>
        </p:txBody>
      </p:sp>
      <p:sp>
        <p:nvSpPr>
          <p:cNvPr id="4" name="Slide Number Placeholder 3"/>
          <p:cNvSpPr>
            <a:spLocks noGrp="1"/>
          </p:cNvSpPr>
          <p:nvPr>
            <p:ph type="sldNum" sz="quarter" idx="5"/>
          </p:nvPr>
        </p:nvSpPr>
        <p:spPr/>
        <p:txBody>
          <a:bodyPr/>
          <a:lstStyle/>
          <a:p>
            <a:fld id="{C169AC97-CD54-9340-B9E0-75AD9F29C0D4}" type="slidenum">
              <a:rPr lang="en-US" smtClean="0"/>
              <a:t>15</a:t>
            </a:fld>
            <a:endParaRPr lang="en-US"/>
          </a:p>
        </p:txBody>
      </p:sp>
    </p:spTree>
    <p:extLst>
      <p:ext uri="{BB962C8B-B14F-4D97-AF65-F5344CB8AC3E}">
        <p14:creationId xmlns:p14="http://schemas.microsoft.com/office/powerpoint/2010/main" val="254086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0aca130ee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0aca130ee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I started to plan this presentation, I was inspired by these Silos, which are on Granville Island in Vancouver, Canada, about a ten minute walk from my home. Painted by Brazilian Twins Gustavo and </a:t>
            </a:r>
            <a:r>
              <a:rPr lang="en-US" dirty="0" err="1"/>
              <a:t>Otavio</a:t>
            </a:r>
            <a:r>
              <a:rPr lang="en-US" dirty="0"/>
              <a:t> </a:t>
            </a:r>
            <a:r>
              <a:rPr lang="en-US" dirty="0" err="1"/>
              <a:t>Pandolfo</a:t>
            </a:r>
            <a:r>
              <a:rPr lang="en-US" dirty="0"/>
              <a:t>, OSGEMEOS, these are the Ocean Concrete Silos.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tend to use Silo negatively when we talk about information, data, and IT, but Silos serve an incredibly useful and ancient purposes. The term is the same in Italian, French, English, because as humans we have need to keep bulk materials like concrete Accessible (So that Ocean can fill their trucks), Consistent (so that they deliver the correct grade), and Uncontaminated by water, animals, or other materials.</a:t>
            </a:r>
            <a:endParaRPr dirty="0"/>
          </a:p>
        </p:txBody>
      </p:sp>
    </p:spTree>
    <p:extLst>
      <p:ext uri="{BB962C8B-B14F-4D97-AF65-F5344CB8AC3E}">
        <p14:creationId xmlns:p14="http://schemas.microsoft.com/office/powerpoint/2010/main" val="121626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0c875426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0c875426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br>
              <a:rPr lang="en-US" b="0" i="0" dirty="0">
                <a:solidFill>
                  <a:srgbClr val="2A2A2A"/>
                </a:solidFill>
                <a:effectLst/>
                <a:latin typeface="Merriweather" panose="020F0502020204030204" pitchFamily="2" charset="0"/>
              </a:rPr>
            </a:br>
            <a:r>
              <a:rPr lang="en-US" b="0" i="0" dirty="0">
                <a:solidFill>
                  <a:srgbClr val="2A2A2A"/>
                </a:solidFill>
                <a:effectLst/>
                <a:latin typeface="Merriweather" panose="020F0502020204030204" pitchFamily="2" charset="0"/>
              </a:rPr>
              <a:t>Sometimes we silo our data because we are solving different problems… we are describing different parts of the continuum of care or we have different national or regional requirements.</a:t>
            </a:r>
            <a:endParaRPr dirty="0"/>
          </a:p>
        </p:txBody>
      </p:sp>
    </p:spTree>
    <p:extLst>
      <p:ext uri="{BB962C8B-B14F-4D97-AF65-F5344CB8AC3E}">
        <p14:creationId xmlns:p14="http://schemas.microsoft.com/office/powerpoint/2010/main" val="378413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0c875426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0c875426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b="0" i="0" dirty="0">
                <a:solidFill>
                  <a:srgbClr val="333333"/>
                </a:solidFill>
                <a:effectLst/>
                <a:latin typeface="Guardian TextSans Web"/>
              </a:rPr>
              <a:t>May 8, 2023</a:t>
            </a:r>
          </a:p>
          <a:p>
            <a:pPr algn="l"/>
            <a:r>
              <a:rPr lang="en-US" b="1" i="0" dirty="0">
                <a:solidFill>
                  <a:srgbClr val="333333"/>
                </a:solidFill>
                <a:effectLst/>
                <a:latin typeface="Guardian TextSans Web"/>
              </a:rPr>
              <a:t>Ransomware Attack Associated With Disruptions at Adjacent Emergency Departments in the US</a:t>
            </a:r>
          </a:p>
          <a:p>
            <a:pPr algn="l"/>
            <a:r>
              <a:rPr lang="en-US" b="0" i="0" u="none" strike="noStrike" dirty="0">
                <a:solidFill>
                  <a:srgbClr val="444444"/>
                </a:solidFill>
                <a:effectLst/>
                <a:latin typeface="Guardian TextSans Web"/>
                <a:hlinkClick r:id="rId3"/>
              </a:rPr>
              <a:t>Christian </a:t>
            </a:r>
            <a:r>
              <a:rPr lang="en-US" b="0" i="0" u="none" strike="noStrike" dirty="0" err="1">
                <a:solidFill>
                  <a:srgbClr val="444444"/>
                </a:solidFill>
                <a:effectLst/>
                <a:latin typeface="Guardian TextSans Web"/>
                <a:hlinkClick r:id="rId3"/>
              </a:rPr>
              <a:t>Dameff</a:t>
            </a:r>
            <a:r>
              <a:rPr lang="en-US" b="0" i="0" u="none" strike="noStrike" dirty="0">
                <a:solidFill>
                  <a:srgbClr val="444444"/>
                </a:solidFill>
                <a:effectLst/>
                <a:latin typeface="Guardian TextSans Web"/>
                <a:hlinkClick r:id="rId3"/>
              </a:rPr>
              <a:t>, MD, MS</a:t>
            </a:r>
            <a:r>
              <a:rPr lang="en-US" b="0" i="0" u="none" strike="noStrike" baseline="30000" dirty="0">
                <a:solidFill>
                  <a:srgbClr val="444444"/>
                </a:solidFill>
                <a:effectLst/>
                <a:latin typeface="Guardian TextSans Web"/>
                <a:hlinkClick r:id="rId3"/>
              </a:rPr>
              <a:t>1,2,3</a:t>
            </a:r>
            <a:r>
              <a:rPr lang="en-US" b="0" i="0" dirty="0">
                <a:solidFill>
                  <a:srgbClr val="333333"/>
                </a:solidFill>
                <a:effectLst/>
                <a:latin typeface="Guardian TextSans Web"/>
              </a:rPr>
              <a:t>; </a:t>
            </a:r>
            <a:r>
              <a:rPr lang="en-US" b="0" i="0" u="none" strike="noStrike" dirty="0">
                <a:solidFill>
                  <a:srgbClr val="444444"/>
                </a:solidFill>
                <a:effectLst/>
                <a:latin typeface="Guardian TextSans Web"/>
                <a:hlinkClick r:id="rId4"/>
              </a:rPr>
              <a:t>Jeffrey Tully, MD</a:t>
            </a:r>
            <a:r>
              <a:rPr lang="en-US" b="0" i="0" u="none" strike="noStrike" baseline="30000" dirty="0">
                <a:solidFill>
                  <a:srgbClr val="444444"/>
                </a:solidFill>
                <a:effectLst/>
                <a:latin typeface="Guardian TextSans Web"/>
                <a:hlinkClick r:id="rId4"/>
              </a:rPr>
              <a:t>4</a:t>
            </a:r>
            <a:r>
              <a:rPr lang="en-US" b="0" i="0" dirty="0">
                <a:solidFill>
                  <a:srgbClr val="333333"/>
                </a:solidFill>
                <a:effectLst/>
                <a:latin typeface="Guardian TextSans Web"/>
              </a:rPr>
              <a:t>; </a:t>
            </a:r>
            <a:r>
              <a:rPr lang="en-US" b="0" i="0" u="none" strike="noStrike" dirty="0">
                <a:solidFill>
                  <a:srgbClr val="444444"/>
                </a:solidFill>
                <a:effectLst/>
                <a:latin typeface="Guardian TextSans Web"/>
                <a:hlinkClick r:id="rId5"/>
              </a:rPr>
              <a:t>Theodore C. Chan, MD</a:t>
            </a:r>
            <a:r>
              <a:rPr lang="en-US" b="0" i="0" u="none" strike="noStrike" baseline="30000" dirty="0">
                <a:solidFill>
                  <a:srgbClr val="444444"/>
                </a:solidFill>
                <a:effectLst/>
                <a:latin typeface="Guardian TextSans Web"/>
                <a:hlinkClick r:id="rId5"/>
              </a:rPr>
              <a:t>1</a:t>
            </a:r>
            <a:r>
              <a:rPr lang="en-US" b="0" i="0" dirty="0">
                <a:solidFill>
                  <a:srgbClr val="333333"/>
                </a:solidFill>
                <a:effectLst/>
                <a:latin typeface="Guardian TextSans Web"/>
              </a:rPr>
              <a:t>; </a:t>
            </a:r>
            <a:r>
              <a:rPr lang="en-US" b="0" i="0" u="sng" dirty="0">
                <a:solidFill>
                  <a:srgbClr val="444444"/>
                </a:solidFill>
                <a:effectLst/>
                <a:latin typeface="Guardian TextSans Web"/>
              </a:rPr>
              <a:t>et </a:t>
            </a:r>
            <a:r>
              <a:rPr lang="en-US" b="0" i="0" u="sng" dirty="0" err="1">
                <a:solidFill>
                  <a:srgbClr val="444444"/>
                </a:solidFill>
                <a:effectLst/>
                <a:latin typeface="Guardian TextSans Web"/>
              </a:rPr>
              <a:t>al</a:t>
            </a:r>
            <a:r>
              <a:rPr lang="en-US" b="0" i="0" u="none" strike="noStrike" dirty="0" err="1">
                <a:solidFill>
                  <a:srgbClr val="444444"/>
                </a:solidFill>
                <a:effectLst/>
                <a:latin typeface="Guardian TextSans Web"/>
                <a:hlinkClick r:id="rId6"/>
              </a:rPr>
              <a:t>Edward</a:t>
            </a:r>
            <a:r>
              <a:rPr lang="en-US" b="0" i="0" u="none" strike="noStrike" dirty="0">
                <a:solidFill>
                  <a:srgbClr val="444444"/>
                </a:solidFill>
                <a:effectLst/>
                <a:latin typeface="Guardian TextSans Web"/>
                <a:hlinkClick r:id="rId6"/>
              </a:rPr>
              <a:t> M. Castillo, PhD, MPH</a:t>
            </a:r>
            <a:r>
              <a:rPr lang="en-US" b="0" i="0" u="none" strike="noStrike" baseline="30000" dirty="0">
                <a:solidFill>
                  <a:srgbClr val="444444"/>
                </a:solidFill>
                <a:effectLst/>
                <a:latin typeface="Guardian TextSans Web"/>
                <a:hlinkClick r:id="rId6"/>
              </a:rPr>
              <a:t>1</a:t>
            </a:r>
            <a:r>
              <a:rPr lang="en-US" b="0" i="0" dirty="0">
                <a:solidFill>
                  <a:srgbClr val="333333"/>
                </a:solidFill>
                <a:effectLst/>
                <a:latin typeface="Guardian TextSans Web"/>
              </a:rPr>
              <a:t>; </a:t>
            </a:r>
            <a:r>
              <a:rPr lang="en-US" b="0" i="0" u="none" strike="noStrike" dirty="0">
                <a:solidFill>
                  <a:srgbClr val="444444"/>
                </a:solidFill>
                <a:effectLst/>
                <a:latin typeface="Guardian TextSans Web"/>
                <a:hlinkClick r:id="rId7"/>
              </a:rPr>
              <a:t>Stefan Savage, PhD</a:t>
            </a:r>
            <a:r>
              <a:rPr lang="en-US" b="0" i="0" u="none" strike="noStrike" baseline="30000" dirty="0">
                <a:solidFill>
                  <a:srgbClr val="444444"/>
                </a:solidFill>
                <a:effectLst/>
                <a:latin typeface="Guardian TextSans Web"/>
                <a:hlinkClick r:id="rId7"/>
              </a:rPr>
              <a:t>3</a:t>
            </a:r>
            <a:r>
              <a:rPr lang="en-US" b="0" i="0" dirty="0">
                <a:solidFill>
                  <a:srgbClr val="333333"/>
                </a:solidFill>
                <a:effectLst/>
                <a:latin typeface="Guardian TextSans Web"/>
              </a:rPr>
              <a:t>; </a:t>
            </a:r>
            <a:r>
              <a:rPr lang="en-US" b="0" i="0" u="none" strike="noStrike" dirty="0">
                <a:solidFill>
                  <a:srgbClr val="444444"/>
                </a:solidFill>
                <a:effectLst/>
                <a:latin typeface="Guardian TextSans Web"/>
                <a:hlinkClick r:id="rId8"/>
              </a:rPr>
              <a:t>Patricia </a:t>
            </a:r>
            <a:r>
              <a:rPr lang="en-US" b="0" i="0" u="none" strike="noStrike" dirty="0" err="1">
                <a:solidFill>
                  <a:srgbClr val="444444"/>
                </a:solidFill>
                <a:effectLst/>
                <a:latin typeface="Guardian TextSans Web"/>
                <a:hlinkClick r:id="rId8"/>
              </a:rPr>
              <a:t>Maysent</a:t>
            </a:r>
            <a:r>
              <a:rPr lang="en-US" b="0" i="0" u="none" strike="noStrike" dirty="0">
                <a:solidFill>
                  <a:srgbClr val="444444"/>
                </a:solidFill>
                <a:effectLst/>
                <a:latin typeface="Guardian TextSans Web"/>
                <a:hlinkClick r:id="rId8"/>
              </a:rPr>
              <a:t>, MHA, MBA</a:t>
            </a:r>
            <a:r>
              <a:rPr lang="en-US" b="0" i="0" u="none" strike="noStrike" baseline="30000" dirty="0">
                <a:solidFill>
                  <a:srgbClr val="444444"/>
                </a:solidFill>
                <a:effectLst/>
                <a:latin typeface="Guardian TextSans Web"/>
                <a:hlinkClick r:id="rId8"/>
              </a:rPr>
              <a:t>5</a:t>
            </a:r>
            <a:r>
              <a:rPr lang="en-US" b="0" i="0" dirty="0">
                <a:solidFill>
                  <a:srgbClr val="333333"/>
                </a:solidFill>
                <a:effectLst/>
                <a:latin typeface="Guardian TextSans Web"/>
              </a:rPr>
              <a:t>; </a:t>
            </a:r>
            <a:r>
              <a:rPr lang="en-US" b="0" i="0" u="none" strike="noStrike" dirty="0">
                <a:solidFill>
                  <a:srgbClr val="444444"/>
                </a:solidFill>
                <a:effectLst/>
                <a:latin typeface="Guardian TextSans Web"/>
                <a:hlinkClick r:id="rId9"/>
              </a:rPr>
              <a:t>Thomas M. </a:t>
            </a:r>
            <a:r>
              <a:rPr lang="en-US" b="0" i="0" u="none" strike="noStrike" dirty="0" err="1">
                <a:solidFill>
                  <a:srgbClr val="444444"/>
                </a:solidFill>
                <a:effectLst/>
                <a:latin typeface="Guardian TextSans Web"/>
                <a:hlinkClick r:id="rId9"/>
              </a:rPr>
              <a:t>Hemmen</a:t>
            </a:r>
            <a:r>
              <a:rPr lang="en-US" b="0" i="0" u="none" strike="noStrike" dirty="0">
                <a:solidFill>
                  <a:srgbClr val="444444"/>
                </a:solidFill>
                <a:effectLst/>
                <a:latin typeface="Guardian TextSans Web"/>
                <a:hlinkClick r:id="rId9"/>
              </a:rPr>
              <a:t>, MD, PhD</a:t>
            </a:r>
            <a:r>
              <a:rPr lang="en-US" b="0" i="0" u="none" strike="noStrike" baseline="30000" dirty="0">
                <a:solidFill>
                  <a:srgbClr val="444444"/>
                </a:solidFill>
                <a:effectLst/>
                <a:latin typeface="Guardian TextSans Web"/>
                <a:hlinkClick r:id="rId9"/>
              </a:rPr>
              <a:t>6</a:t>
            </a:r>
            <a:r>
              <a:rPr lang="en-US" b="0" i="0" dirty="0">
                <a:solidFill>
                  <a:srgbClr val="333333"/>
                </a:solidFill>
                <a:effectLst/>
                <a:latin typeface="Guardian TextSans Web"/>
              </a:rPr>
              <a:t>; </a:t>
            </a:r>
            <a:r>
              <a:rPr lang="en-US" b="0" i="0" u="none" strike="noStrike" dirty="0">
                <a:solidFill>
                  <a:srgbClr val="444444"/>
                </a:solidFill>
                <a:effectLst/>
                <a:latin typeface="Guardian TextSans Web"/>
                <a:hlinkClick r:id="rId10"/>
              </a:rPr>
              <a:t>Brian J. Clay, MD</a:t>
            </a:r>
            <a:r>
              <a:rPr lang="en-US" b="0" i="0" u="none" strike="noStrike" baseline="30000" dirty="0">
                <a:solidFill>
                  <a:srgbClr val="444444"/>
                </a:solidFill>
                <a:effectLst/>
                <a:latin typeface="Guardian TextSans Web"/>
                <a:hlinkClick r:id="rId10"/>
              </a:rPr>
              <a:t>2,5</a:t>
            </a:r>
            <a:r>
              <a:rPr lang="en-US" b="0" i="0" dirty="0">
                <a:solidFill>
                  <a:srgbClr val="333333"/>
                </a:solidFill>
                <a:effectLst/>
                <a:latin typeface="Guardian TextSans Web"/>
              </a:rPr>
              <a:t>; </a:t>
            </a:r>
            <a:r>
              <a:rPr lang="en-US" b="0" i="0" u="none" strike="noStrike" dirty="0">
                <a:solidFill>
                  <a:srgbClr val="444444"/>
                </a:solidFill>
                <a:effectLst/>
                <a:latin typeface="Guardian TextSans Web"/>
                <a:hlinkClick r:id="rId11"/>
              </a:rPr>
              <a:t>Christopher A. Longhurst, MD, MS</a:t>
            </a:r>
            <a:r>
              <a:rPr lang="en-US" b="0" i="0" u="none" strike="noStrike" baseline="30000" dirty="0">
                <a:solidFill>
                  <a:srgbClr val="444444"/>
                </a:solidFill>
                <a:effectLst/>
                <a:latin typeface="Guardian TextSans Web"/>
                <a:hlinkClick r:id="rId11"/>
              </a:rPr>
              <a:t>2,5</a:t>
            </a:r>
            <a:endParaRPr lang="en-US" b="0" i="0" dirty="0">
              <a:solidFill>
                <a:srgbClr val="333333"/>
              </a:solidFill>
              <a:effectLst/>
              <a:latin typeface="Guardian TextSans Web"/>
            </a:endParaRPr>
          </a:p>
          <a:p>
            <a:pPr algn="l"/>
            <a:r>
              <a:rPr lang="en-US" b="0" i="0" u="none" strike="noStrike" dirty="0">
                <a:solidFill>
                  <a:srgbClr val="9E1F63"/>
                </a:solidFill>
                <a:effectLst/>
                <a:latin typeface="Guardian TextSans Web"/>
              </a:rPr>
              <a:t>Author Affiliations</a:t>
            </a:r>
            <a:r>
              <a:rPr lang="en-US" b="0" i="0" dirty="0">
                <a:solidFill>
                  <a:srgbClr val="444444"/>
                </a:solidFill>
                <a:effectLst/>
                <a:latin typeface="Guardian TextSans Web"/>
              </a:rPr>
              <a:t> </a:t>
            </a:r>
            <a:r>
              <a:rPr lang="en-US" b="0" i="0" u="none" strike="noStrike" dirty="0">
                <a:solidFill>
                  <a:srgbClr val="9E1F63"/>
                </a:solidFill>
                <a:effectLst/>
                <a:latin typeface="Guardian TextSans Web"/>
                <a:hlinkClick r:id="rId12"/>
              </a:rPr>
              <a:t>Article Information</a:t>
            </a:r>
            <a:endParaRPr lang="en-US" b="0" i="0" dirty="0">
              <a:solidFill>
                <a:srgbClr val="444444"/>
              </a:solidFill>
              <a:effectLst/>
              <a:latin typeface="Guardian TextSans Web"/>
            </a:endParaRPr>
          </a:p>
          <a:p>
            <a:pPr algn="l"/>
            <a:r>
              <a:rPr lang="en-US" b="0" i="1" dirty="0">
                <a:solidFill>
                  <a:srgbClr val="333333"/>
                </a:solidFill>
                <a:effectLst/>
                <a:latin typeface="Guardian TextSans Web"/>
              </a:rPr>
              <a:t>JAMA </a:t>
            </a:r>
            <a:r>
              <a:rPr lang="en-US" b="0" i="1" dirty="0" err="1">
                <a:solidFill>
                  <a:srgbClr val="333333"/>
                </a:solidFill>
                <a:effectLst/>
                <a:latin typeface="Guardian TextSans Web"/>
              </a:rPr>
              <a:t>Netw</a:t>
            </a:r>
            <a:r>
              <a:rPr lang="en-US" b="0" i="1" dirty="0">
                <a:solidFill>
                  <a:srgbClr val="333333"/>
                </a:solidFill>
                <a:effectLst/>
                <a:latin typeface="Guardian TextSans Web"/>
              </a:rPr>
              <a:t> Open. </a:t>
            </a:r>
            <a:r>
              <a:rPr lang="en-US" b="0" i="0" dirty="0">
                <a:solidFill>
                  <a:srgbClr val="333333"/>
                </a:solidFill>
                <a:effectLst/>
                <a:latin typeface="Guardian TextSans Web"/>
              </a:rPr>
              <a:t>2023;6(5):e2312270. doi:10.1001/jamanetworkopen.2023.12270</a:t>
            </a:r>
          </a:p>
          <a:p>
            <a:pPr algn="l"/>
            <a:endParaRPr lang="en-US" b="0" i="0" dirty="0">
              <a:solidFill>
                <a:srgbClr val="333333"/>
              </a:solidFill>
              <a:effectLst/>
              <a:latin typeface="Guardian TextSans Web"/>
            </a:endParaRPr>
          </a:p>
          <a:p>
            <a:pPr algn="l"/>
            <a:r>
              <a:rPr lang="en-US" b="0" i="0" dirty="0">
                <a:solidFill>
                  <a:srgbClr val="333333"/>
                </a:solidFill>
                <a:effectLst/>
                <a:latin typeface="Guardian TextSans Web"/>
              </a:rPr>
              <a:t>During the attack and postattack phases, significant increases in patient census, ambulance arrivals, waiting room times, patients left without being seen, total patient length of stay, county-wide emergency medical services diversion, and acute stroke care metrics were seen in the unaffected ED.</a:t>
            </a:r>
          </a:p>
          <a:p>
            <a:pPr algn="l"/>
            <a:endParaRPr lang="en-US" b="0" i="0" dirty="0">
              <a:solidFill>
                <a:srgbClr val="333333"/>
              </a:solidFill>
              <a:effectLst/>
              <a:latin typeface="Guardian TextSans Web"/>
            </a:endParaRPr>
          </a:p>
          <a:p>
            <a:pPr algn="l"/>
            <a:r>
              <a:rPr lang="en-US" b="0" i="0" dirty="0">
                <a:solidFill>
                  <a:srgbClr val="333333"/>
                </a:solidFill>
                <a:effectLst/>
                <a:latin typeface="Guardian TextSans Web"/>
              </a:rPr>
              <a:t>significant increase in the number of confirmed strokes diagnosed when comparing the preattack phase</a:t>
            </a:r>
          </a:p>
          <a:p>
            <a:pPr algn="l"/>
            <a:endParaRPr lang="en-US" b="0" i="0" dirty="0">
              <a:solidFill>
                <a:srgbClr val="333333"/>
              </a:solidFill>
              <a:effectLst/>
              <a:latin typeface="Guardian TextSans Web"/>
            </a:endParaRPr>
          </a:p>
          <a:p>
            <a:pPr algn="l"/>
            <a:r>
              <a:rPr lang="en-US" b="0" i="0" dirty="0">
                <a:solidFill>
                  <a:srgbClr val="333333"/>
                </a:solidFill>
                <a:effectLst/>
                <a:latin typeface="Guardian TextSans Web"/>
              </a:rPr>
              <a:t>So we have two competing public health challenges… but there are opportunities to leverage standards to address them. </a:t>
            </a:r>
          </a:p>
          <a:p>
            <a:br>
              <a:rPr lang="en-US" dirty="0"/>
            </a:b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0c875426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0c875426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Biovigilance – rapid traceability - </a:t>
            </a:r>
          </a:p>
          <a:p>
            <a:pPr marL="0" lvl="0" indent="0" algn="l" rtl="0">
              <a:spcBef>
                <a:spcPts val="0"/>
              </a:spcBef>
              <a:spcAft>
                <a:spcPts val="0"/>
              </a:spcAft>
              <a:buNone/>
            </a:pPr>
            <a:endParaRPr lang="en-CA" dirty="0"/>
          </a:p>
          <a:p>
            <a:pPr algn="l" fontAlgn="base"/>
            <a:r>
              <a:rPr lang="en-US" b="0" i="0" dirty="0">
                <a:solidFill>
                  <a:srgbClr val="2A2A2A"/>
                </a:solidFill>
                <a:effectLst/>
                <a:latin typeface="inherit"/>
              </a:rPr>
              <a:t>Twenty-seven tissue product vials from a donor were distributed to facilities in 7 states; at least 20 vials from this donor were used in 14 patients. Of these, 4 of 14 (29%) developed surgical site infections, including 2 </a:t>
            </a:r>
            <a:r>
              <a:rPr lang="en-US" b="0" i="1" dirty="0">
                <a:solidFill>
                  <a:srgbClr val="2A2A2A"/>
                </a:solidFill>
                <a:effectLst/>
                <a:latin typeface="inherit"/>
              </a:rPr>
              <a:t>M. hominis</a:t>
            </a:r>
            <a:r>
              <a:rPr lang="en-US" b="0" i="0" dirty="0">
                <a:solidFill>
                  <a:srgbClr val="2A2A2A"/>
                </a:solidFill>
                <a:effectLst/>
                <a:latin typeface="inherit"/>
              </a:rPr>
              <a:t> infections. </a:t>
            </a:r>
            <a:r>
              <a:rPr lang="en-US" b="0" i="1" dirty="0">
                <a:solidFill>
                  <a:srgbClr val="2A2A2A"/>
                </a:solidFill>
                <a:effectLst/>
                <a:latin typeface="inherit"/>
              </a:rPr>
              <a:t>Mycoplasma hominis</a:t>
            </a:r>
            <a:r>
              <a:rPr lang="en-US" b="0" i="0" dirty="0">
                <a:solidFill>
                  <a:srgbClr val="2A2A2A"/>
                </a:solidFill>
                <a:effectLst/>
                <a:latin typeface="inherit"/>
              </a:rPr>
              <a:t> was detected by culture and qPCR in 2 unused vials from the donor. Sequencing indicated &gt;99% similarity between patient and unopened vial isolates. For 5 of 27 (19%) vials, the final disposition could not be confirmed.</a:t>
            </a:r>
          </a:p>
          <a:p>
            <a:pPr algn="l" fontAlgn="base"/>
            <a:endParaRPr lang="en-US" b="0" i="0" dirty="0">
              <a:solidFill>
                <a:srgbClr val="2A2A2A"/>
              </a:solidFill>
              <a:effectLst/>
              <a:latin typeface="inherit"/>
            </a:endParaRPr>
          </a:p>
          <a:p>
            <a:pPr algn="l" fontAlgn="base"/>
            <a:r>
              <a:rPr lang="en-US" b="0" i="0" dirty="0">
                <a:solidFill>
                  <a:srgbClr val="2A2A2A"/>
                </a:solidFill>
                <a:effectLst/>
                <a:latin typeface="inherit"/>
              </a:rPr>
              <a:t>In a 2014 brief in Cell and Tissue Banking, reported that “When a tissue bank issued a recall of the donated tissue… </a:t>
            </a:r>
          </a:p>
          <a:p>
            <a:pPr algn="l" fontAlgn="base"/>
            <a:r>
              <a:rPr lang="en-US" b="0" i="0" dirty="0">
                <a:solidFill>
                  <a:srgbClr val="2A2A2A"/>
                </a:solidFill>
                <a:effectLst/>
                <a:latin typeface="inherit"/>
              </a:rPr>
              <a:t>Mean time to locate and notify the physicians who had transplanted the tissue was 13 days,</a:t>
            </a:r>
          </a:p>
          <a:p>
            <a:pPr algn="l" fontAlgn="base"/>
            <a:r>
              <a:rPr lang="en-US" b="0" i="0" dirty="0">
                <a:solidFill>
                  <a:srgbClr val="2A2A2A"/>
                </a:solidFill>
                <a:effectLst/>
                <a:latin typeface="inherit"/>
              </a:rPr>
              <a:t>Mean time to notify, inform, and test the patients was 29 days. </a:t>
            </a:r>
          </a:p>
          <a:p>
            <a:pPr algn="l" fontAlgn="base"/>
            <a:r>
              <a:rPr lang="en-US" b="0" i="0" dirty="0">
                <a:solidFill>
                  <a:srgbClr val="2A2A2A"/>
                </a:solidFill>
                <a:effectLst/>
                <a:latin typeface="inherit"/>
              </a:rPr>
              <a:t>Lack of common coding and nomenclature was one of the key challenges in tracking tissue to the recipient.”</a:t>
            </a:r>
          </a:p>
          <a:p>
            <a:pPr algn="l" fontAlgn="base"/>
            <a:endParaRPr lang="en-US" b="0" i="0" dirty="0">
              <a:solidFill>
                <a:srgbClr val="2A2A2A"/>
              </a:solidFill>
              <a:effectLst/>
              <a:latin typeface="inherit"/>
            </a:endParaRPr>
          </a:p>
          <a:p>
            <a:br>
              <a:rPr lang="en-US" b="0" i="0" dirty="0">
                <a:solidFill>
                  <a:srgbClr val="2A2A2A"/>
                </a:solidFill>
                <a:effectLst/>
                <a:latin typeface="Merriweather" panose="020F0502020204030204" pitchFamily="2" charset="0"/>
              </a:rPr>
            </a:br>
            <a:endParaRPr dirty="0"/>
          </a:p>
        </p:txBody>
      </p:sp>
    </p:spTree>
    <p:extLst>
      <p:ext uri="{BB962C8B-B14F-4D97-AF65-F5344CB8AC3E}">
        <p14:creationId xmlns:p14="http://schemas.microsoft.com/office/powerpoint/2010/main" val="165924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using separate, fit-for-purposes software. They may be on separate networks. Have separate directories of users… we work with a cell processing facility in the UK where each of these is in a separate NHS trust within the shared walls of hospital. The BC Cancer Agency processes cells for Vancouver general hospital, and they are separate entities at our provincial level… </a:t>
            </a:r>
          </a:p>
          <a:p>
            <a:endParaRPr lang="en-US" dirty="0"/>
          </a:p>
          <a:p>
            <a:r>
              <a:rPr lang="en-US" dirty="0"/>
              <a:t>Keep in mind that this may not be a bad thing… in a cyberattack at the University of Vermont Medical Center earlier this year, the only department that didn’t go offline was a Laboratory Medicine, ironically because their systems had been walled off from everyone else because they were too old to update. That segmentation saved them. </a:t>
            </a:r>
            <a:endParaRPr lang="en-CA" dirty="0"/>
          </a:p>
        </p:txBody>
      </p:sp>
      <p:sp>
        <p:nvSpPr>
          <p:cNvPr id="4" name="Slide Number Placeholder 3"/>
          <p:cNvSpPr>
            <a:spLocks noGrp="1"/>
          </p:cNvSpPr>
          <p:nvPr>
            <p:ph type="sldNum" sz="quarter" idx="5"/>
          </p:nvPr>
        </p:nvSpPr>
        <p:spPr/>
        <p:txBody>
          <a:bodyPr/>
          <a:lstStyle/>
          <a:p>
            <a:fld id="{C169AC97-CD54-9340-B9E0-75AD9F29C0D4}" type="slidenum">
              <a:rPr lang="en-US" smtClean="0"/>
              <a:t>7</a:t>
            </a:fld>
            <a:endParaRPr lang="en-US"/>
          </a:p>
        </p:txBody>
      </p:sp>
    </p:spTree>
    <p:extLst>
      <p:ext uri="{BB962C8B-B14F-4D97-AF65-F5344CB8AC3E}">
        <p14:creationId xmlns:p14="http://schemas.microsoft.com/office/powerpoint/2010/main" val="312083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consider what happens when your partners are in another country… on another continent.</a:t>
            </a:r>
          </a:p>
          <a:p>
            <a:endParaRPr lang="en-US" dirty="0"/>
          </a:p>
          <a:p>
            <a:r>
              <a:rPr lang="en-CA" dirty="0" err="1"/>
              <a:t>Vanuni</a:t>
            </a:r>
            <a:r>
              <a:rPr lang="en-CA" dirty="0"/>
              <a:t> 86 clinical trials</a:t>
            </a:r>
          </a:p>
          <a:p>
            <a:r>
              <a:rPr lang="en-CA" dirty="0"/>
              <a:t>COHOPE 1000 Tx per year</a:t>
            </a:r>
          </a:p>
          <a:p>
            <a:r>
              <a:rPr lang="en-US" dirty="0"/>
              <a:t>by 9Voltaire is licensed under the Creative Commons - Attribution license.</a:t>
            </a:r>
          </a:p>
          <a:p>
            <a:endParaRPr lang="en-US" dirty="0"/>
          </a:p>
          <a:p>
            <a:endParaRPr lang="en-US" dirty="0"/>
          </a:p>
        </p:txBody>
      </p:sp>
      <p:sp>
        <p:nvSpPr>
          <p:cNvPr id="4" name="Slide Number Placeholder 3"/>
          <p:cNvSpPr>
            <a:spLocks noGrp="1"/>
          </p:cNvSpPr>
          <p:nvPr>
            <p:ph type="sldNum" sz="quarter" idx="5"/>
          </p:nvPr>
        </p:nvSpPr>
        <p:spPr/>
        <p:txBody>
          <a:bodyPr/>
          <a:lstStyle/>
          <a:p>
            <a:fld id="{C169AC97-CD54-9340-B9E0-75AD9F29C0D4}" type="slidenum">
              <a:rPr lang="en-US" smtClean="0"/>
              <a:t>8</a:t>
            </a:fld>
            <a:endParaRPr lang="en-US"/>
          </a:p>
        </p:txBody>
      </p:sp>
    </p:spTree>
    <p:extLst>
      <p:ext uri="{BB962C8B-B14F-4D97-AF65-F5344CB8AC3E}">
        <p14:creationId xmlns:p14="http://schemas.microsoft.com/office/powerpoint/2010/main" val="509388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So that’s our problem… what options are there for interoperability that will allow distinct software systems, in distinct locations, operated by unrelated groups to communicate?</a:t>
            </a:r>
          </a:p>
          <a:p>
            <a:endParaRPr lang="en-CA" dirty="0"/>
          </a:p>
          <a:p>
            <a:r>
              <a:rPr lang="en-CA" dirty="0"/>
              <a:t>Which options actually work?</a:t>
            </a:r>
          </a:p>
          <a:p>
            <a:endParaRPr lang="en-CA" dirty="0"/>
          </a:p>
          <a:p>
            <a:r>
              <a:rPr lang="en-CA" dirty="0"/>
              <a:t>Which of those options is actually affordable?</a:t>
            </a:r>
          </a:p>
          <a:p>
            <a:endParaRPr lang="en-CA" dirty="0"/>
          </a:p>
          <a:p>
            <a:r>
              <a:rPr lang="en-CA" dirty="0"/>
              <a:t>I’ve put up the Gartner Hype Cycle here because a lot of talks like mine are going to focus on technologies at the Peak of Inflated Expectations. A few years ago every technology startup, every talk at a conference, even many of my clients were talking about The Blockchain… it has been a few years since I’ve heard that the blockchain will solve our problems. Today, that’s AI. AI will solve all our problems. AI is certainly going to be something… but I’m not convinced it is the answer to how we ensure safe, secure, and consistent communication of healthcare data. For that reason, I want to focus on technologies that are either in the slope of enlightenment, or already at the plateau of productivity.</a:t>
            </a:r>
          </a:p>
          <a:p>
            <a:endParaRPr lang="en-CA" dirty="0"/>
          </a:p>
          <a:p>
            <a:endParaRPr lang="en-CA" dirty="0"/>
          </a:p>
          <a:p>
            <a:r>
              <a:rPr lang="en-CA" dirty="0"/>
              <a:t>https://commons.wikimedia.org/wiki/File:Gartner_Hype_Cycle.svg</a:t>
            </a:r>
          </a:p>
        </p:txBody>
      </p:sp>
      <p:sp>
        <p:nvSpPr>
          <p:cNvPr id="4" name="Slide Number Placeholder 3"/>
          <p:cNvSpPr>
            <a:spLocks noGrp="1"/>
          </p:cNvSpPr>
          <p:nvPr>
            <p:ph type="sldNum" sz="quarter" idx="5"/>
          </p:nvPr>
        </p:nvSpPr>
        <p:spPr/>
        <p:txBody>
          <a:bodyPr/>
          <a:lstStyle/>
          <a:p>
            <a:fld id="{C169AC97-CD54-9340-B9E0-75AD9F29C0D4}" type="slidenum">
              <a:rPr lang="en-US" smtClean="0"/>
              <a:t>9</a:t>
            </a:fld>
            <a:endParaRPr lang="en-US"/>
          </a:p>
        </p:txBody>
      </p:sp>
    </p:spTree>
    <p:extLst>
      <p:ext uri="{BB962C8B-B14F-4D97-AF65-F5344CB8AC3E}">
        <p14:creationId xmlns:p14="http://schemas.microsoft.com/office/powerpoint/2010/main" val="216980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ICCBBA and the ISBT 128 standards are definitely on that plateau. These are proven elements that are critical to any practical MPHO project. </a:t>
            </a:r>
          </a:p>
          <a:p>
            <a:endParaRPr lang="en-US" dirty="0"/>
          </a:p>
          <a:p>
            <a:r>
              <a:rPr lang="en-US" dirty="0"/>
              <a:t>Identifiers are the unsung hero here and we are just starting to see their impact. The MPHO Unique Identifier and Chain of Identity Identifier solve a number of problems for unique, global identification of a medical product of human origin, and they have the further virtue that a software developer doesn’t need to know anything about our field to be able to use them. We have one unique value that lets us store a record, relate it to other records, without having to understand compound ID or even really what that ID means. When used in  electronic health records then a standard search function will work just fine… lots of things become cheaper and easier.</a:t>
            </a:r>
          </a:p>
          <a:p>
            <a:endParaRPr lang="en-US" dirty="0"/>
          </a:p>
          <a:p>
            <a:r>
              <a:rPr lang="en-US" dirty="0"/>
              <a:t>Similarly, standardized labels are a very real form of interoperability. When the elements and barcodes on that label are well defined and consistent then the cost of supporting those labels plummets. We don’t tend to think of it this way, but a label is very much a tool of interoperability.</a:t>
            </a:r>
          </a:p>
          <a:p>
            <a:endParaRPr lang="en-US" dirty="0"/>
          </a:p>
          <a:p>
            <a:r>
              <a:rPr lang="en-US" dirty="0"/>
              <a:t>I also want to call out 2D barcodes here. ICCBBA supports data matrix barcodes with a rich, well defined set of attributes that allows common, affordable technologies to be used to communicate a meaningful volume or product or patient data in a small space, and do so in a way that you can print and transport along with the cell product or with a person. I actually think we haven’t done enough to exploit this capability.</a:t>
            </a:r>
            <a:endParaRPr lang="en-CA" dirty="0"/>
          </a:p>
        </p:txBody>
      </p:sp>
      <p:sp>
        <p:nvSpPr>
          <p:cNvPr id="4" name="Slide Number Placeholder 3"/>
          <p:cNvSpPr>
            <a:spLocks noGrp="1"/>
          </p:cNvSpPr>
          <p:nvPr>
            <p:ph type="sldNum" sz="quarter" idx="5"/>
          </p:nvPr>
        </p:nvSpPr>
        <p:spPr/>
        <p:txBody>
          <a:bodyPr/>
          <a:lstStyle/>
          <a:p>
            <a:fld id="{C169AC97-CD54-9340-B9E0-75AD9F29C0D4}" type="slidenum">
              <a:rPr lang="en-US" smtClean="0"/>
              <a:t>10</a:t>
            </a:fld>
            <a:endParaRPr lang="en-US"/>
          </a:p>
        </p:txBody>
      </p:sp>
    </p:spTree>
    <p:extLst>
      <p:ext uri="{BB962C8B-B14F-4D97-AF65-F5344CB8AC3E}">
        <p14:creationId xmlns:p14="http://schemas.microsoft.com/office/powerpoint/2010/main" val="224607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4" name="Text Placeholder 9">
            <a:extLst>
              <a:ext uri="{FF2B5EF4-FFF2-40B4-BE49-F238E27FC236}">
                <a16:creationId xmlns:a16="http://schemas.microsoft.com/office/drawing/2014/main" id="{43FC09F8-2B19-E5D6-1E08-343FCF0B1B59}"/>
              </a:ext>
            </a:extLst>
          </p:cNvPr>
          <p:cNvSpPr>
            <a:spLocks noGrp="1"/>
          </p:cNvSpPr>
          <p:nvPr>
            <p:ph type="body" sz="quarter" idx="13" hasCustomPrompt="1"/>
          </p:nvPr>
        </p:nvSpPr>
        <p:spPr>
          <a:xfrm>
            <a:off x="366049" y="1431638"/>
            <a:ext cx="11459901" cy="146695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4000" b="1" spc="200" baseline="0">
                <a:solidFill>
                  <a:srgbClr val="425B76"/>
                </a:solidFill>
                <a:latin typeface="Verdana" panose="020B0604030504040204" pitchFamily="34" charset="0"/>
                <a:ea typeface="Verdana" panose="020B0604030504040204" pitchFamily="34" charset="0"/>
              </a:defRPr>
            </a:lvl1pPr>
          </a:lstStyle>
          <a:p>
            <a:pPr lvl="0"/>
            <a:r>
              <a:rPr lang="en-US" dirty="0"/>
              <a:t>Presentation Name</a:t>
            </a:r>
          </a:p>
        </p:txBody>
      </p:sp>
      <p:sp>
        <p:nvSpPr>
          <p:cNvPr id="5" name="Text Placeholder 9">
            <a:extLst>
              <a:ext uri="{FF2B5EF4-FFF2-40B4-BE49-F238E27FC236}">
                <a16:creationId xmlns:a16="http://schemas.microsoft.com/office/drawing/2014/main" id="{1D54E59E-9D50-28C4-10CF-752FC7DFAFC4}"/>
              </a:ext>
            </a:extLst>
          </p:cNvPr>
          <p:cNvSpPr>
            <a:spLocks noGrp="1"/>
          </p:cNvSpPr>
          <p:nvPr>
            <p:ph type="body" sz="quarter" idx="16" hasCustomPrompt="1"/>
          </p:nvPr>
        </p:nvSpPr>
        <p:spPr>
          <a:xfrm>
            <a:off x="366048" y="3814619"/>
            <a:ext cx="11459902" cy="64654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lnSpc>
                <a:spcPct val="200000"/>
              </a:lnSpc>
              <a:buFont typeface="Arial" panose="020B0604020202020204" pitchFamily="34" charset="0"/>
              <a:buNone/>
              <a:defRPr sz="1600" b="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 02</a:t>
            </a:r>
          </a:p>
        </p:txBody>
      </p:sp>
      <p:sp>
        <p:nvSpPr>
          <p:cNvPr id="2" name="Text Placeholder 9">
            <a:extLst>
              <a:ext uri="{FF2B5EF4-FFF2-40B4-BE49-F238E27FC236}">
                <a16:creationId xmlns:a16="http://schemas.microsoft.com/office/drawing/2014/main" id="{10E44807-EEAF-61EB-D63F-A116035FE99B}"/>
              </a:ext>
            </a:extLst>
          </p:cNvPr>
          <p:cNvSpPr>
            <a:spLocks noGrp="1"/>
          </p:cNvSpPr>
          <p:nvPr>
            <p:ph type="body" sz="quarter" idx="17" hasCustomPrompt="1"/>
          </p:nvPr>
        </p:nvSpPr>
        <p:spPr>
          <a:xfrm>
            <a:off x="366048" y="3083322"/>
            <a:ext cx="11459902" cy="54656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1800" b="1" spc="200" baseline="0">
                <a:solidFill>
                  <a:srgbClr val="3F3F3F"/>
                </a:solidFill>
                <a:latin typeface="Verdana" panose="020B0604030504040204" pitchFamily="34" charset="0"/>
                <a:ea typeface="Verdana" panose="020B0604030504040204" pitchFamily="34" charset="0"/>
              </a:defRPr>
            </a:lvl1pPr>
          </a:lstStyle>
          <a:p>
            <a:pPr lvl="0"/>
            <a:r>
              <a:rPr lang="en-US" dirty="0"/>
              <a:t>Subtitle 01</a:t>
            </a:r>
          </a:p>
        </p:txBody>
      </p:sp>
    </p:spTree>
    <p:extLst>
      <p:ext uri="{BB962C8B-B14F-4D97-AF65-F5344CB8AC3E}">
        <p14:creationId xmlns:p14="http://schemas.microsoft.com/office/powerpoint/2010/main" val="102125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15" name="Text Placeholder 9">
            <a:extLst>
              <a:ext uri="{FF2B5EF4-FFF2-40B4-BE49-F238E27FC236}">
                <a16:creationId xmlns:a16="http://schemas.microsoft.com/office/drawing/2014/main" id="{26A2E5A8-9591-17D7-478C-DB07BD3FEF62}"/>
              </a:ext>
            </a:extLst>
          </p:cNvPr>
          <p:cNvSpPr>
            <a:spLocks noGrp="1"/>
          </p:cNvSpPr>
          <p:nvPr>
            <p:ph type="body" sz="quarter" idx="11" hasCustomPrompt="1"/>
          </p:nvPr>
        </p:nvSpPr>
        <p:spPr>
          <a:xfrm>
            <a:off x="361200" y="1106426"/>
            <a:ext cx="335915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21" name="Text Placeholder 9">
            <a:extLst>
              <a:ext uri="{FF2B5EF4-FFF2-40B4-BE49-F238E27FC236}">
                <a16:creationId xmlns:a16="http://schemas.microsoft.com/office/drawing/2014/main" id="{5111B6B7-1B4B-2ED3-02CF-07241369375B}"/>
              </a:ext>
            </a:extLst>
          </p:cNvPr>
          <p:cNvSpPr>
            <a:spLocks noGrp="1"/>
          </p:cNvSpPr>
          <p:nvPr>
            <p:ph type="body" sz="quarter" idx="14" hasCustomPrompt="1"/>
          </p:nvPr>
        </p:nvSpPr>
        <p:spPr>
          <a:xfrm>
            <a:off x="8453858" y="1105514"/>
            <a:ext cx="335915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2400" b="0">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a:p>
            <a:pPr lvl="0"/>
            <a:endParaRPr lang="en-US" dirty="0"/>
          </a:p>
        </p:txBody>
      </p:sp>
      <p:sp>
        <p:nvSpPr>
          <p:cNvPr id="22" name="Text Placeholder 9">
            <a:extLst>
              <a:ext uri="{FF2B5EF4-FFF2-40B4-BE49-F238E27FC236}">
                <a16:creationId xmlns:a16="http://schemas.microsoft.com/office/drawing/2014/main" id="{7310D174-E463-C2C1-911C-8ED9C55C3F20}"/>
              </a:ext>
            </a:extLst>
          </p:cNvPr>
          <p:cNvSpPr>
            <a:spLocks noGrp="1"/>
          </p:cNvSpPr>
          <p:nvPr>
            <p:ph type="body" sz="quarter" idx="15" hasCustomPrompt="1"/>
          </p:nvPr>
        </p:nvSpPr>
        <p:spPr>
          <a:xfrm>
            <a:off x="4407529" y="1105513"/>
            <a:ext cx="335915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2400" b="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23" name="Text Placeholder 9">
            <a:extLst>
              <a:ext uri="{FF2B5EF4-FFF2-40B4-BE49-F238E27FC236}">
                <a16:creationId xmlns:a16="http://schemas.microsoft.com/office/drawing/2014/main" id="{317D98C9-030E-6F52-3CFE-4DC66CEA2894}"/>
              </a:ext>
            </a:extLst>
          </p:cNvPr>
          <p:cNvSpPr>
            <a:spLocks noGrp="1"/>
          </p:cNvSpPr>
          <p:nvPr>
            <p:ph type="body" sz="quarter" idx="16" hasCustomPrompt="1"/>
          </p:nvPr>
        </p:nvSpPr>
        <p:spPr>
          <a:xfrm>
            <a:off x="361200" y="1946283"/>
            <a:ext cx="3359150" cy="371401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4" name="Text Placeholder 9">
            <a:extLst>
              <a:ext uri="{FF2B5EF4-FFF2-40B4-BE49-F238E27FC236}">
                <a16:creationId xmlns:a16="http://schemas.microsoft.com/office/drawing/2014/main" id="{F12B090A-2464-AA7C-DAB9-80741CEEC712}"/>
              </a:ext>
            </a:extLst>
          </p:cNvPr>
          <p:cNvSpPr>
            <a:spLocks noGrp="1"/>
          </p:cNvSpPr>
          <p:nvPr>
            <p:ph type="body" sz="quarter" idx="17" hasCustomPrompt="1"/>
          </p:nvPr>
        </p:nvSpPr>
        <p:spPr>
          <a:xfrm>
            <a:off x="8471652" y="1968201"/>
            <a:ext cx="3359150" cy="371401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5" name="Text Placeholder 9">
            <a:extLst>
              <a:ext uri="{FF2B5EF4-FFF2-40B4-BE49-F238E27FC236}">
                <a16:creationId xmlns:a16="http://schemas.microsoft.com/office/drawing/2014/main" id="{E4F56965-4647-362D-3AE2-6F3EC146C80C}"/>
              </a:ext>
            </a:extLst>
          </p:cNvPr>
          <p:cNvSpPr>
            <a:spLocks noGrp="1"/>
          </p:cNvSpPr>
          <p:nvPr>
            <p:ph type="body" sz="quarter" idx="18" hasCustomPrompt="1"/>
          </p:nvPr>
        </p:nvSpPr>
        <p:spPr>
          <a:xfrm>
            <a:off x="4416426" y="1968201"/>
            <a:ext cx="3359150" cy="371401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7" name="Text Placeholder 9">
            <a:extLst>
              <a:ext uri="{FF2B5EF4-FFF2-40B4-BE49-F238E27FC236}">
                <a16:creationId xmlns:a16="http://schemas.microsoft.com/office/drawing/2014/main" id="{DCD40A85-5F42-8DEA-D392-7FCF573372DD}"/>
              </a:ext>
            </a:extLst>
          </p:cNvPr>
          <p:cNvSpPr>
            <a:spLocks noGrp="1"/>
          </p:cNvSpPr>
          <p:nvPr>
            <p:ph type="body" sz="quarter" idx="13" hasCustomPrompt="1"/>
          </p:nvPr>
        </p:nvSpPr>
        <p:spPr>
          <a:xfrm>
            <a:off x="342900" y="35323"/>
            <a:ext cx="10640174" cy="59814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spc="200" baseline="0">
                <a:solidFill>
                  <a:srgbClr val="425B76"/>
                </a:solidFill>
                <a:latin typeface="Verdana" panose="020B0604030504040204" pitchFamily="34" charset="0"/>
                <a:ea typeface="Verdana" panose="020B0604030504040204" pitchFamily="34" charset="0"/>
              </a:defRPr>
            </a:lvl1pPr>
          </a:lstStyle>
          <a:p>
            <a:pPr lvl="0"/>
            <a:r>
              <a:rPr lang="en-US" dirty="0"/>
              <a:t>Title</a:t>
            </a:r>
          </a:p>
        </p:txBody>
      </p:sp>
    </p:spTree>
    <p:extLst>
      <p:ext uri="{BB962C8B-B14F-4D97-AF65-F5344CB8AC3E}">
        <p14:creationId xmlns:p14="http://schemas.microsoft.com/office/powerpoint/2010/main" val="710614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15" name="Text Placeholder 9">
            <a:extLst>
              <a:ext uri="{FF2B5EF4-FFF2-40B4-BE49-F238E27FC236}">
                <a16:creationId xmlns:a16="http://schemas.microsoft.com/office/drawing/2014/main" id="{26A2E5A8-9591-17D7-478C-DB07BD3FEF62}"/>
              </a:ext>
            </a:extLst>
          </p:cNvPr>
          <p:cNvSpPr>
            <a:spLocks noGrp="1"/>
          </p:cNvSpPr>
          <p:nvPr>
            <p:ph type="body" sz="quarter" idx="11" hasCustomPrompt="1"/>
          </p:nvPr>
        </p:nvSpPr>
        <p:spPr>
          <a:xfrm>
            <a:off x="361200" y="1106426"/>
            <a:ext cx="335915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21" name="Text Placeholder 9">
            <a:extLst>
              <a:ext uri="{FF2B5EF4-FFF2-40B4-BE49-F238E27FC236}">
                <a16:creationId xmlns:a16="http://schemas.microsoft.com/office/drawing/2014/main" id="{5111B6B7-1B4B-2ED3-02CF-07241369375B}"/>
              </a:ext>
            </a:extLst>
          </p:cNvPr>
          <p:cNvSpPr>
            <a:spLocks noGrp="1"/>
          </p:cNvSpPr>
          <p:nvPr>
            <p:ph type="body" sz="quarter" idx="14" hasCustomPrompt="1"/>
          </p:nvPr>
        </p:nvSpPr>
        <p:spPr>
          <a:xfrm>
            <a:off x="8453858" y="1105514"/>
            <a:ext cx="335915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2400" b="0">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a:p>
            <a:pPr lvl="0"/>
            <a:endParaRPr lang="en-US" dirty="0"/>
          </a:p>
        </p:txBody>
      </p:sp>
      <p:sp>
        <p:nvSpPr>
          <p:cNvPr id="22" name="Text Placeholder 9">
            <a:extLst>
              <a:ext uri="{FF2B5EF4-FFF2-40B4-BE49-F238E27FC236}">
                <a16:creationId xmlns:a16="http://schemas.microsoft.com/office/drawing/2014/main" id="{7310D174-E463-C2C1-911C-8ED9C55C3F20}"/>
              </a:ext>
            </a:extLst>
          </p:cNvPr>
          <p:cNvSpPr>
            <a:spLocks noGrp="1"/>
          </p:cNvSpPr>
          <p:nvPr>
            <p:ph type="body" sz="quarter" idx="15" hasCustomPrompt="1"/>
          </p:nvPr>
        </p:nvSpPr>
        <p:spPr>
          <a:xfrm>
            <a:off x="4407529" y="1105513"/>
            <a:ext cx="335915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2400" b="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23" name="Text Placeholder 9">
            <a:extLst>
              <a:ext uri="{FF2B5EF4-FFF2-40B4-BE49-F238E27FC236}">
                <a16:creationId xmlns:a16="http://schemas.microsoft.com/office/drawing/2014/main" id="{317D98C9-030E-6F52-3CFE-4DC66CEA2894}"/>
              </a:ext>
            </a:extLst>
          </p:cNvPr>
          <p:cNvSpPr>
            <a:spLocks noGrp="1"/>
          </p:cNvSpPr>
          <p:nvPr>
            <p:ph type="body" sz="quarter" idx="16" hasCustomPrompt="1"/>
          </p:nvPr>
        </p:nvSpPr>
        <p:spPr>
          <a:xfrm>
            <a:off x="361200" y="1946283"/>
            <a:ext cx="3359150" cy="371401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4" name="Text Placeholder 9">
            <a:extLst>
              <a:ext uri="{FF2B5EF4-FFF2-40B4-BE49-F238E27FC236}">
                <a16:creationId xmlns:a16="http://schemas.microsoft.com/office/drawing/2014/main" id="{F12B090A-2464-AA7C-DAB9-80741CEEC712}"/>
              </a:ext>
            </a:extLst>
          </p:cNvPr>
          <p:cNvSpPr>
            <a:spLocks noGrp="1"/>
          </p:cNvSpPr>
          <p:nvPr>
            <p:ph type="body" sz="quarter" idx="17" hasCustomPrompt="1"/>
          </p:nvPr>
        </p:nvSpPr>
        <p:spPr>
          <a:xfrm>
            <a:off x="8471652" y="1968201"/>
            <a:ext cx="3359150" cy="371401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5" name="Text Placeholder 9">
            <a:extLst>
              <a:ext uri="{FF2B5EF4-FFF2-40B4-BE49-F238E27FC236}">
                <a16:creationId xmlns:a16="http://schemas.microsoft.com/office/drawing/2014/main" id="{E4F56965-4647-362D-3AE2-6F3EC146C80C}"/>
              </a:ext>
            </a:extLst>
          </p:cNvPr>
          <p:cNvSpPr>
            <a:spLocks noGrp="1"/>
          </p:cNvSpPr>
          <p:nvPr>
            <p:ph type="body" sz="quarter" idx="18" hasCustomPrompt="1"/>
          </p:nvPr>
        </p:nvSpPr>
        <p:spPr>
          <a:xfrm>
            <a:off x="4416426" y="1968201"/>
            <a:ext cx="3359150" cy="371401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7" name="Text Placeholder 9">
            <a:extLst>
              <a:ext uri="{FF2B5EF4-FFF2-40B4-BE49-F238E27FC236}">
                <a16:creationId xmlns:a16="http://schemas.microsoft.com/office/drawing/2014/main" id="{DCD40A85-5F42-8DEA-D392-7FCF573372DD}"/>
              </a:ext>
            </a:extLst>
          </p:cNvPr>
          <p:cNvSpPr>
            <a:spLocks noGrp="1"/>
          </p:cNvSpPr>
          <p:nvPr>
            <p:ph type="body" sz="quarter" idx="13" hasCustomPrompt="1"/>
          </p:nvPr>
        </p:nvSpPr>
        <p:spPr>
          <a:xfrm>
            <a:off x="342900" y="35323"/>
            <a:ext cx="10640174" cy="59814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spc="200" baseline="0">
                <a:solidFill>
                  <a:srgbClr val="425B76"/>
                </a:solidFill>
                <a:latin typeface="Verdana" panose="020B0604030504040204" pitchFamily="34" charset="0"/>
                <a:ea typeface="Verdana" panose="020B0604030504040204" pitchFamily="34" charset="0"/>
              </a:defRPr>
            </a:lvl1pPr>
          </a:lstStyle>
          <a:p>
            <a:pPr lvl="0"/>
            <a:r>
              <a:rPr lang="en-US" dirty="0"/>
              <a:t>Title</a:t>
            </a:r>
          </a:p>
        </p:txBody>
      </p:sp>
    </p:spTree>
    <p:extLst>
      <p:ext uri="{BB962C8B-B14F-4D97-AF65-F5344CB8AC3E}">
        <p14:creationId xmlns:p14="http://schemas.microsoft.com/office/powerpoint/2010/main" val="2858019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15" name="Text Placeholder 9">
            <a:extLst>
              <a:ext uri="{FF2B5EF4-FFF2-40B4-BE49-F238E27FC236}">
                <a16:creationId xmlns:a16="http://schemas.microsoft.com/office/drawing/2014/main" id="{26A2E5A8-9591-17D7-478C-DB07BD3FEF62}"/>
              </a:ext>
            </a:extLst>
          </p:cNvPr>
          <p:cNvSpPr>
            <a:spLocks noGrp="1"/>
          </p:cNvSpPr>
          <p:nvPr>
            <p:ph type="body" sz="quarter" idx="11" hasCustomPrompt="1"/>
          </p:nvPr>
        </p:nvSpPr>
        <p:spPr>
          <a:xfrm>
            <a:off x="361200" y="1106426"/>
            <a:ext cx="3743562"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21" name="Text Placeholder 9">
            <a:extLst>
              <a:ext uri="{FF2B5EF4-FFF2-40B4-BE49-F238E27FC236}">
                <a16:creationId xmlns:a16="http://schemas.microsoft.com/office/drawing/2014/main" id="{5111B6B7-1B4B-2ED3-02CF-07241369375B}"/>
              </a:ext>
            </a:extLst>
          </p:cNvPr>
          <p:cNvSpPr>
            <a:spLocks noGrp="1"/>
          </p:cNvSpPr>
          <p:nvPr>
            <p:ph type="body" sz="quarter" idx="14" hasCustomPrompt="1"/>
          </p:nvPr>
        </p:nvSpPr>
        <p:spPr>
          <a:xfrm>
            <a:off x="8097397" y="1105514"/>
            <a:ext cx="3715611"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1800" b="1">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22" name="Text Placeholder 9">
            <a:extLst>
              <a:ext uri="{FF2B5EF4-FFF2-40B4-BE49-F238E27FC236}">
                <a16:creationId xmlns:a16="http://schemas.microsoft.com/office/drawing/2014/main" id="{7310D174-E463-C2C1-911C-8ED9C55C3F20}"/>
              </a:ext>
            </a:extLst>
          </p:cNvPr>
          <p:cNvSpPr>
            <a:spLocks noGrp="1"/>
          </p:cNvSpPr>
          <p:nvPr>
            <p:ph type="body" sz="quarter" idx="15" hasCustomPrompt="1"/>
          </p:nvPr>
        </p:nvSpPr>
        <p:spPr>
          <a:xfrm>
            <a:off x="4185920" y="1105513"/>
            <a:ext cx="3830319"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ctr">
              <a:buNone/>
              <a:defRPr sz="1800" b="1">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p:txBody>
      </p:sp>
      <p:sp>
        <p:nvSpPr>
          <p:cNvPr id="23" name="Text Placeholder 9">
            <a:extLst>
              <a:ext uri="{FF2B5EF4-FFF2-40B4-BE49-F238E27FC236}">
                <a16:creationId xmlns:a16="http://schemas.microsoft.com/office/drawing/2014/main" id="{317D98C9-030E-6F52-3CFE-4DC66CEA2894}"/>
              </a:ext>
            </a:extLst>
          </p:cNvPr>
          <p:cNvSpPr>
            <a:spLocks noGrp="1"/>
          </p:cNvSpPr>
          <p:nvPr>
            <p:ph type="body" sz="quarter" idx="16" hasCustomPrompt="1"/>
          </p:nvPr>
        </p:nvSpPr>
        <p:spPr>
          <a:xfrm>
            <a:off x="361200" y="1946283"/>
            <a:ext cx="3743562" cy="403795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4" name="Text Placeholder 9">
            <a:extLst>
              <a:ext uri="{FF2B5EF4-FFF2-40B4-BE49-F238E27FC236}">
                <a16:creationId xmlns:a16="http://schemas.microsoft.com/office/drawing/2014/main" id="{F12B090A-2464-AA7C-DAB9-80741CEEC712}"/>
              </a:ext>
            </a:extLst>
          </p:cNvPr>
          <p:cNvSpPr>
            <a:spLocks noGrp="1"/>
          </p:cNvSpPr>
          <p:nvPr>
            <p:ph type="body" sz="quarter" idx="17" hasCustomPrompt="1"/>
          </p:nvPr>
        </p:nvSpPr>
        <p:spPr>
          <a:xfrm>
            <a:off x="8115191" y="1968200"/>
            <a:ext cx="3715611" cy="401603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5" name="Text Placeholder 9">
            <a:extLst>
              <a:ext uri="{FF2B5EF4-FFF2-40B4-BE49-F238E27FC236}">
                <a16:creationId xmlns:a16="http://schemas.microsoft.com/office/drawing/2014/main" id="{E4F56965-4647-362D-3AE2-6F3EC146C80C}"/>
              </a:ext>
            </a:extLst>
          </p:cNvPr>
          <p:cNvSpPr>
            <a:spLocks noGrp="1"/>
          </p:cNvSpPr>
          <p:nvPr>
            <p:ph type="body" sz="quarter" idx="18" hasCustomPrompt="1"/>
          </p:nvPr>
        </p:nvSpPr>
        <p:spPr>
          <a:xfrm>
            <a:off x="4185919" y="1968201"/>
            <a:ext cx="3830319" cy="4016038"/>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7" name="Text Placeholder 9">
            <a:extLst>
              <a:ext uri="{FF2B5EF4-FFF2-40B4-BE49-F238E27FC236}">
                <a16:creationId xmlns:a16="http://schemas.microsoft.com/office/drawing/2014/main" id="{DCD40A85-5F42-8DEA-D392-7FCF573372DD}"/>
              </a:ext>
            </a:extLst>
          </p:cNvPr>
          <p:cNvSpPr>
            <a:spLocks noGrp="1"/>
          </p:cNvSpPr>
          <p:nvPr>
            <p:ph type="body" sz="quarter" idx="13" hasCustomPrompt="1"/>
          </p:nvPr>
        </p:nvSpPr>
        <p:spPr>
          <a:xfrm>
            <a:off x="342900" y="35323"/>
            <a:ext cx="10640174" cy="59814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spc="200" baseline="0">
                <a:solidFill>
                  <a:srgbClr val="425B76"/>
                </a:solidFill>
                <a:latin typeface="Verdana" panose="020B0604030504040204" pitchFamily="34" charset="0"/>
                <a:ea typeface="Verdana" panose="020B0604030504040204" pitchFamily="34" charset="0"/>
              </a:defRPr>
            </a:lvl1pPr>
          </a:lstStyle>
          <a:p>
            <a:pPr lvl="0"/>
            <a:r>
              <a:rPr lang="en-US" dirty="0"/>
              <a:t>Title</a:t>
            </a:r>
          </a:p>
        </p:txBody>
      </p:sp>
    </p:spTree>
    <p:extLst>
      <p:ext uri="{BB962C8B-B14F-4D97-AF65-F5344CB8AC3E}">
        <p14:creationId xmlns:p14="http://schemas.microsoft.com/office/powerpoint/2010/main" val="4141639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23" name="Text Placeholder 9">
            <a:extLst>
              <a:ext uri="{FF2B5EF4-FFF2-40B4-BE49-F238E27FC236}">
                <a16:creationId xmlns:a16="http://schemas.microsoft.com/office/drawing/2014/main" id="{317D98C9-030E-6F52-3CFE-4DC66CEA2894}"/>
              </a:ext>
            </a:extLst>
          </p:cNvPr>
          <p:cNvSpPr>
            <a:spLocks noGrp="1"/>
          </p:cNvSpPr>
          <p:nvPr>
            <p:ph type="body" sz="quarter" idx="16" hasCustomPrompt="1"/>
          </p:nvPr>
        </p:nvSpPr>
        <p:spPr>
          <a:xfrm>
            <a:off x="361200" y="1076346"/>
            <a:ext cx="3743562" cy="4907893"/>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4" name="Text Placeholder 9">
            <a:extLst>
              <a:ext uri="{FF2B5EF4-FFF2-40B4-BE49-F238E27FC236}">
                <a16:creationId xmlns:a16="http://schemas.microsoft.com/office/drawing/2014/main" id="{F12B090A-2464-AA7C-DAB9-80741CEEC712}"/>
              </a:ext>
            </a:extLst>
          </p:cNvPr>
          <p:cNvSpPr>
            <a:spLocks noGrp="1"/>
          </p:cNvSpPr>
          <p:nvPr>
            <p:ph type="body" sz="quarter" idx="17" hasCustomPrompt="1"/>
          </p:nvPr>
        </p:nvSpPr>
        <p:spPr>
          <a:xfrm>
            <a:off x="8115191" y="1076348"/>
            <a:ext cx="3715611" cy="490789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5" name="Text Placeholder 9">
            <a:extLst>
              <a:ext uri="{FF2B5EF4-FFF2-40B4-BE49-F238E27FC236}">
                <a16:creationId xmlns:a16="http://schemas.microsoft.com/office/drawing/2014/main" id="{E4F56965-4647-362D-3AE2-6F3EC146C80C}"/>
              </a:ext>
            </a:extLst>
          </p:cNvPr>
          <p:cNvSpPr>
            <a:spLocks noGrp="1"/>
          </p:cNvSpPr>
          <p:nvPr>
            <p:ph type="body" sz="quarter" idx="18" hasCustomPrompt="1"/>
          </p:nvPr>
        </p:nvSpPr>
        <p:spPr>
          <a:xfrm>
            <a:off x="4185919" y="1076346"/>
            <a:ext cx="3830319" cy="4907893"/>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ctr">
              <a:lnSpc>
                <a:spcPct val="200000"/>
              </a:lnSpc>
              <a:buFont typeface="Arial" panose="020B0604020202020204" pitchFamily="34" charset="0"/>
              <a:buChar char="•"/>
              <a:defRPr sz="1600" b="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27" name="Text Placeholder 9">
            <a:extLst>
              <a:ext uri="{FF2B5EF4-FFF2-40B4-BE49-F238E27FC236}">
                <a16:creationId xmlns:a16="http://schemas.microsoft.com/office/drawing/2014/main" id="{DCD40A85-5F42-8DEA-D392-7FCF573372DD}"/>
              </a:ext>
            </a:extLst>
          </p:cNvPr>
          <p:cNvSpPr>
            <a:spLocks noGrp="1"/>
          </p:cNvSpPr>
          <p:nvPr>
            <p:ph type="body" sz="quarter" idx="13" hasCustomPrompt="1"/>
          </p:nvPr>
        </p:nvSpPr>
        <p:spPr>
          <a:xfrm>
            <a:off x="342900" y="35323"/>
            <a:ext cx="10640174" cy="598149"/>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spc="200" baseline="0">
                <a:solidFill>
                  <a:srgbClr val="425B76"/>
                </a:solidFill>
                <a:latin typeface="Verdana" panose="020B0604030504040204" pitchFamily="34" charset="0"/>
                <a:ea typeface="Verdana" panose="020B0604030504040204" pitchFamily="34" charset="0"/>
              </a:defRPr>
            </a:lvl1pPr>
          </a:lstStyle>
          <a:p>
            <a:pPr lvl="0"/>
            <a:r>
              <a:rPr lang="en-US" dirty="0"/>
              <a:t>Title</a:t>
            </a:r>
          </a:p>
        </p:txBody>
      </p:sp>
    </p:spTree>
    <p:extLst>
      <p:ext uri="{BB962C8B-B14F-4D97-AF65-F5344CB8AC3E}">
        <p14:creationId xmlns:p14="http://schemas.microsoft.com/office/powerpoint/2010/main" val="3725083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4" name="Text Placeholder 9">
            <a:extLst>
              <a:ext uri="{FF2B5EF4-FFF2-40B4-BE49-F238E27FC236}">
                <a16:creationId xmlns:a16="http://schemas.microsoft.com/office/drawing/2014/main" id="{43FC09F8-2B19-E5D6-1E08-343FCF0B1B59}"/>
              </a:ext>
            </a:extLst>
          </p:cNvPr>
          <p:cNvSpPr>
            <a:spLocks noGrp="1"/>
          </p:cNvSpPr>
          <p:nvPr>
            <p:ph type="body" sz="quarter" idx="13" hasCustomPrompt="1"/>
          </p:nvPr>
        </p:nvSpPr>
        <p:spPr>
          <a:xfrm>
            <a:off x="307225" y="88398"/>
            <a:ext cx="10176048" cy="69063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defRPr>
            </a:lvl1pPr>
          </a:lstStyle>
          <a:p>
            <a:pPr lvl="0"/>
            <a:r>
              <a:rPr lang="en-US" dirty="0"/>
              <a:t>Q&amp;A</a:t>
            </a:r>
          </a:p>
        </p:txBody>
      </p:sp>
      <p:sp>
        <p:nvSpPr>
          <p:cNvPr id="5" name="Text Placeholder 9">
            <a:extLst>
              <a:ext uri="{FF2B5EF4-FFF2-40B4-BE49-F238E27FC236}">
                <a16:creationId xmlns:a16="http://schemas.microsoft.com/office/drawing/2014/main" id="{1D54E59E-9D50-28C4-10CF-752FC7DFAFC4}"/>
              </a:ext>
            </a:extLst>
          </p:cNvPr>
          <p:cNvSpPr>
            <a:spLocks noGrp="1"/>
          </p:cNvSpPr>
          <p:nvPr>
            <p:ph type="body" sz="quarter" idx="16" hasCustomPrompt="1"/>
          </p:nvPr>
        </p:nvSpPr>
        <p:spPr>
          <a:xfrm>
            <a:off x="307225" y="941296"/>
            <a:ext cx="11459902" cy="497540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85750" indent="-285750" algn="l">
              <a:lnSpc>
                <a:spcPct val="200000"/>
              </a:lnSpc>
              <a:buFont typeface="Arial" panose="020B0604020202020204" pitchFamily="34" charset="0"/>
              <a:buChar char="•"/>
              <a:defRPr sz="1600" b="0" baseline="0">
                <a:solidFill>
                  <a:srgbClr val="3F3F3F"/>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1723620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89" name="Google Shape;89;p19"/>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2133"/>
              </a:spcBef>
              <a:spcAft>
                <a:spcPts val="0"/>
              </a:spcAft>
              <a:buSzPts val="1200"/>
              <a:buChar char="○"/>
              <a:defRPr/>
            </a:lvl2pPr>
            <a:lvl3pPr marL="1828754" lvl="2" indent="-406390">
              <a:spcBef>
                <a:spcPts val="2133"/>
              </a:spcBef>
              <a:spcAft>
                <a:spcPts val="0"/>
              </a:spcAft>
              <a:buSzPts val="1200"/>
              <a:buChar char="■"/>
              <a:defRPr/>
            </a:lvl3pPr>
            <a:lvl4pPr marL="2438339" lvl="3" indent="-406390">
              <a:spcBef>
                <a:spcPts val="2133"/>
              </a:spcBef>
              <a:spcAft>
                <a:spcPts val="0"/>
              </a:spcAft>
              <a:buSzPts val="1200"/>
              <a:buChar char="●"/>
              <a:defRPr/>
            </a:lvl4pPr>
            <a:lvl5pPr marL="3047924" lvl="4" indent="-406390">
              <a:spcBef>
                <a:spcPts val="2133"/>
              </a:spcBef>
              <a:spcAft>
                <a:spcPts val="0"/>
              </a:spcAft>
              <a:buSzPts val="1200"/>
              <a:buChar char="○"/>
              <a:defRPr/>
            </a:lvl5pPr>
            <a:lvl6pPr marL="3657509" lvl="5" indent="-406390">
              <a:spcBef>
                <a:spcPts val="2133"/>
              </a:spcBef>
              <a:spcAft>
                <a:spcPts val="0"/>
              </a:spcAft>
              <a:buSzPts val="1200"/>
              <a:buChar char="■"/>
              <a:defRPr/>
            </a:lvl6pPr>
            <a:lvl7pPr marL="4267093" lvl="6" indent="-406390">
              <a:spcBef>
                <a:spcPts val="2133"/>
              </a:spcBef>
              <a:spcAft>
                <a:spcPts val="0"/>
              </a:spcAft>
              <a:buSzPts val="1200"/>
              <a:buChar char="●"/>
              <a:defRPr/>
            </a:lvl7pPr>
            <a:lvl8pPr marL="4876678" lvl="7" indent="-406390">
              <a:spcBef>
                <a:spcPts val="2133"/>
              </a:spcBef>
              <a:spcAft>
                <a:spcPts val="0"/>
              </a:spcAft>
              <a:buSzPts val="1200"/>
              <a:buChar char="○"/>
              <a:defRPr/>
            </a:lvl8pPr>
            <a:lvl9pPr marL="5486263" lvl="8" indent="-406390">
              <a:spcBef>
                <a:spcPts val="2133"/>
              </a:spcBef>
              <a:spcAft>
                <a:spcPts val="2133"/>
              </a:spcAft>
              <a:buSzPts val="1200"/>
              <a:buChar char="■"/>
              <a:defRPr/>
            </a:lvl9pPr>
          </a:lstStyle>
          <a:p>
            <a:endParaRPr/>
          </a:p>
        </p:txBody>
      </p:sp>
      <p:sp>
        <p:nvSpPr>
          <p:cNvPr id="90" name="Google Shape;90;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512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4" name="Text Placeholder 9">
            <a:extLst>
              <a:ext uri="{FF2B5EF4-FFF2-40B4-BE49-F238E27FC236}">
                <a16:creationId xmlns:a16="http://schemas.microsoft.com/office/drawing/2014/main" id="{43FC09F8-2B19-E5D6-1E08-343FCF0B1B59}"/>
              </a:ext>
            </a:extLst>
          </p:cNvPr>
          <p:cNvSpPr>
            <a:spLocks noGrp="1"/>
          </p:cNvSpPr>
          <p:nvPr>
            <p:ph type="body" sz="quarter" idx="13" hasCustomPrompt="1"/>
          </p:nvPr>
        </p:nvSpPr>
        <p:spPr>
          <a:xfrm>
            <a:off x="307225" y="88398"/>
            <a:ext cx="10176048" cy="69063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defRPr>
            </a:lvl1pPr>
          </a:lstStyle>
          <a:p>
            <a:pPr lvl="0"/>
            <a:r>
              <a:rPr lang="en-US" dirty="0"/>
              <a:t>Topic Title</a:t>
            </a:r>
          </a:p>
        </p:txBody>
      </p:sp>
      <p:sp>
        <p:nvSpPr>
          <p:cNvPr id="5" name="Text Placeholder 9">
            <a:extLst>
              <a:ext uri="{FF2B5EF4-FFF2-40B4-BE49-F238E27FC236}">
                <a16:creationId xmlns:a16="http://schemas.microsoft.com/office/drawing/2014/main" id="{1D54E59E-9D50-28C4-10CF-752FC7DFAFC4}"/>
              </a:ext>
            </a:extLst>
          </p:cNvPr>
          <p:cNvSpPr>
            <a:spLocks noGrp="1"/>
          </p:cNvSpPr>
          <p:nvPr>
            <p:ph type="body" sz="quarter" idx="16" hasCustomPrompt="1"/>
          </p:nvPr>
        </p:nvSpPr>
        <p:spPr>
          <a:xfrm>
            <a:off x="307225" y="1542473"/>
            <a:ext cx="11459902" cy="437423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lnSpc>
                <a:spcPct val="200000"/>
              </a:lnSpc>
              <a:buFont typeface="Arial" panose="020B0604020202020204" pitchFamily="34" charset="0"/>
              <a:buNone/>
              <a:defRPr sz="1600" b="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Body Copy Here</a:t>
            </a:r>
          </a:p>
        </p:txBody>
      </p:sp>
      <p:sp>
        <p:nvSpPr>
          <p:cNvPr id="2" name="Text Placeholder 9">
            <a:extLst>
              <a:ext uri="{FF2B5EF4-FFF2-40B4-BE49-F238E27FC236}">
                <a16:creationId xmlns:a16="http://schemas.microsoft.com/office/drawing/2014/main" id="{10E44807-EEAF-61EB-D63F-A116035FE99B}"/>
              </a:ext>
            </a:extLst>
          </p:cNvPr>
          <p:cNvSpPr>
            <a:spLocks noGrp="1"/>
          </p:cNvSpPr>
          <p:nvPr>
            <p:ph type="body" sz="quarter" idx="17" hasCustomPrompt="1"/>
          </p:nvPr>
        </p:nvSpPr>
        <p:spPr>
          <a:xfrm>
            <a:off x="307225" y="912776"/>
            <a:ext cx="11459902" cy="48191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spc="200" baseline="0">
                <a:solidFill>
                  <a:srgbClr val="3F3F3F"/>
                </a:solidFill>
                <a:latin typeface="Verdana" panose="020B0604030504040204" pitchFamily="34" charset="0"/>
                <a:ea typeface="Verdana" panose="020B0604030504040204" pitchFamily="34" charset="0"/>
              </a:defRPr>
            </a:lvl1pPr>
          </a:lstStyle>
          <a:p>
            <a:pPr lvl="0"/>
            <a:r>
              <a:rPr lang="en-US" dirty="0"/>
              <a:t>Subtitle</a:t>
            </a:r>
          </a:p>
        </p:txBody>
      </p:sp>
    </p:spTree>
    <p:extLst>
      <p:ext uri="{BB962C8B-B14F-4D97-AF65-F5344CB8AC3E}">
        <p14:creationId xmlns:p14="http://schemas.microsoft.com/office/powerpoint/2010/main" val="1233376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7277"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8" name="Text Placeholder 9">
            <a:extLst>
              <a:ext uri="{FF2B5EF4-FFF2-40B4-BE49-F238E27FC236}">
                <a16:creationId xmlns:a16="http://schemas.microsoft.com/office/drawing/2014/main" id="{25DA3F0D-35C2-E76D-175D-06B15654BF02}"/>
              </a:ext>
            </a:extLst>
          </p:cNvPr>
          <p:cNvSpPr>
            <a:spLocks noGrp="1"/>
          </p:cNvSpPr>
          <p:nvPr>
            <p:ph type="body" sz="quarter" idx="12" hasCustomPrompt="1"/>
          </p:nvPr>
        </p:nvSpPr>
        <p:spPr>
          <a:xfrm>
            <a:off x="767277"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0" name="Text Placeholder 9">
            <a:extLst>
              <a:ext uri="{FF2B5EF4-FFF2-40B4-BE49-F238E27FC236}">
                <a16:creationId xmlns:a16="http://schemas.microsoft.com/office/drawing/2014/main" id="{8947A659-969C-B086-3B2D-662C608EDC17}"/>
              </a:ext>
            </a:extLst>
          </p:cNvPr>
          <p:cNvSpPr>
            <a:spLocks noGrp="1"/>
          </p:cNvSpPr>
          <p:nvPr>
            <p:ph type="body" sz="quarter" idx="14" hasCustomPrompt="1"/>
          </p:nvPr>
        </p:nvSpPr>
        <p:spPr>
          <a:xfrm>
            <a:off x="6817043"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11" name="Text Placeholder 9">
            <a:extLst>
              <a:ext uri="{FF2B5EF4-FFF2-40B4-BE49-F238E27FC236}">
                <a16:creationId xmlns:a16="http://schemas.microsoft.com/office/drawing/2014/main" id="{1F832262-2873-824F-CBD9-F39DEF97D4AB}"/>
              </a:ext>
            </a:extLst>
          </p:cNvPr>
          <p:cNvSpPr>
            <a:spLocks noGrp="1"/>
          </p:cNvSpPr>
          <p:nvPr>
            <p:ph type="body" sz="quarter" idx="15" hasCustomPrompt="1"/>
          </p:nvPr>
        </p:nvSpPr>
        <p:spPr>
          <a:xfrm>
            <a:off x="6817043"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3F3F3F"/>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809773"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3F3F3F"/>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67493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7277"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8" name="Text Placeholder 9">
            <a:extLst>
              <a:ext uri="{FF2B5EF4-FFF2-40B4-BE49-F238E27FC236}">
                <a16:creationId xmlns:a16="http://schemas.microsoft.com/office/drawing/2014/main" id="{25DA3F0D-35C2-E76D-175D-06B15654BF02}"/>
              </a:ext>
            </a:extLst>
          </p:cNvPr>
          <p:cNvSpPr>
            <a:spLocks noGrp="1"/>
          </p:cNvSpPr>
          <p:nvPr>
            <p:ph type="body" sz="quarter" idx="12" hasCustomPrompt="1"/>
          </p:nvPr>
        </p:nvSpPr>
        <p:spPr>
          <a:xfrm>
            <a:off x="767277"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0" name="Text Placeholder 9">
            <a:extLst>
              <a:ext uri="{FF2B5EF4-FFF2-40B4-BE49-F238E27FC236}">
                <a16:creationId xmlns:a16="http://schemas.microsoft.com/office/drawing/2014/main" id="{8947A659-969C-B086-3B2D-662C608EDC17}"/>
              </a:ext>
            </a:extLst>
          </p:cNvPr>
          <p:cNvSpPr>
            <a:spLocks noGrp="1"/>
          </p:cNvSpPr>
          <p:nvPr>
            <p:ph type="body" sz="quarter" idx="14" hasCustomPrompt="1"/>
          </p:nvPr>
        </p:nvSpPr>
        <p:spPr>
          <a:xfrm>
            <a:off x="6817043"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11" name="Text Placeholder 9">
            <a:extLst>
              <a:ext uri="{FF2B5EF4-FFF2-40B4-BE49-F238E27FC236}">
                <a16:creationId xmlns:a16="http://schemas.microsoft.com/office/drawing/2014/main" id="{1F832262-2873-824F-CBD9-F39DEF97D4AB}"/>
              </a:ext>
            </a:extLst>
          </p:cNvPr>
          <p:cNvSpPr>
            <a:spLocks noGrp="1"/>
          </p:cNvSpPr>
          <p:nvPr>
            <p:ph type="body" sz="quarter" idx="15" hasCustomPrompt="1"/>
          </p:nvPr>
        </p:nvSpPr>
        <p:spPr>
          <a:xfrm>
            <a:off x="6817043"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3F3F3F"/>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809773"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3F3F3F"/>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359579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7277"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8" name="Text Placeholder 9">
            <a:extLst>
              <a:ext uri="{FF2B5EF4-FFF2-40B4-BE49-F238E27FC236}">
                <a16:creationId xmlns:a16="http://schemas.microsoft.com/office/drawing/2014/main" id="{25DA3F0D-35C2-E76D-175D-06B15654BF02}"/>
              </a:ext>
            </a:extLst>
          </p:cNvPr>
          <p:cNvSpPr>
            <a:spLocks noGrp="1"/>
          </p:cNvSpPr>
          <p:nvPr>
            <p:ph type="body" sz="quarter" idx="12" hasCustomPrompt="1"/>
          </p:nvPr>
        </p:nvSpPr>
        <p:spPr>
          <a:xfrm>
            <a:off x="767277"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0" name="Text Placeholder 9">
            <a:extLst>
              <a:ext uri="{FF2B5EF4-FFF2-40B4-BE49-F238E27FC236}">
                <a16:creationId xmlns:a16="http://schemas.microsoft.com/office/drawing/2014/main" id="{8947A659-969C-B086-3B2D-662C608EDC17}"/>
              </a:ext>
            </a:extLst>
          </p:cNvPr>
          <p:cNvSpPr>
            <a:spLocks noGrp="1"/>
          </p:cNvSpPr>
          <p:nvPr>
            <p:ph type="body" sz="quarter" idx="14" hasCustomPrompt="1"/>
          </p:nvPr>
        </p:nvSpPr>
        <p:spPr>
          <a:xfrm>
            <a:off x="6817043"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11" name="Text Placeholder 9">
            <a:extLst>
              <a:ext uri="{FF2B5EF4-FFF2-40B4-BE49-F238E27FC236}">
                <a16:creationId xmlns:a16="http://schemas.microsoft.com/office/drawing/2014/main" id="{1F832262-2873-824F-CBD9-F39DEF97D4AB}"/>
              </a:ext>
            </a:extLst>
          </p:cNvPr>
          <p:cNvSpPr>
            <a:spLocks noGrp="1"/>
          </p:cNvSpPr>
          <p:nvPr>
            <p:ph type="body" sz="quarter" idx="15" hasCustomPrompt="1"/>
          </p:nvPr>
        </p:nvSpPr>
        <p:spPr>
          <a:xfrm>
            <a:off x="6817043"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809773"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273754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7277"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8" name="Text Placeholder 9">
            <a:extLst>
              <a:ext uri="{FF2B5EF4-FFF2-40B4-BE49-F238E27FC236}">
                <a16:creationId xmlns:a16="http://schemas.microsoft.com/office/drawing/2014/main" id="{25DA3F0D-35C2-E76D-175D-06B15654BF02}"/>
              </a:ext>
            </a:extLst>
          </p:cNvPr>
          <p:cNvSpPr>
            <a:spLocks noGrp="1"/>
          </p:cNvSpPr>
          <p:nvPr>
            <p:ph type="body" sz="quarter" idx="12" hasCustomPrompt="1"/>
          </p:nvPr>
        </p:nvSpPr>
        <p:spPr>
          <a:xfrm>
            <a:off x="767277"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0" name="Text Placeholder 9">
            <a:extLst>
              <a:ext uri="{FF2B5EF4-FFF2-40B4-BE49-F238E27FC236}">
                <a16:creationId xmlns:a16="http://schemas.microsoft.com/office/drawing/2014/main" id="{8947A659-969C-B086-3B2D-662C608EDC17}"/>
              </a:ext>
            </a:extLst>
          </p:cNvPr>
          <p:cNvSpPr>
            <a:spLocks noGrp="1"/>
          </p:cNvSpPr>
          <p:nvPr>
            <p:ph type="body" sz="quarter" idx="14" hasCustomPrompt="1"/>
          </p:nvPr>
        </p:nvSpPr>
        <p:spPr>
          <a:xfrm>
            <a:off x="6817043" y="956089"/>
            <a:ext cx="440979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11" name="Text Placeholder 9">
            <a:extLst>
              <a:ext uri="{FF2B5EF4-FFF2-40B4-BE49-F238E27FC236}">
                <a16:creationId xmlns:a16="http://schemas.microsoft.com/office/drawing/2014/main" id="{1F832262-2873-824F-CBD9-F39DEF97D4AB}"/>
              </a:ext>
            </a:extLst>
          </p:cNvPr>
          <p:cNvSpPr>
            <a:spLocks noGrp="1"/>
          </p:cNvSpPr>
          <p:nvPr>
            <p:ph type="body" sz="quarter" idx="15" hasCustomPrompt="1"/>
          </p:nvPr>
        </p:nvSpPr>
        <p:spPr>
          <a:xfrm>
            <a:off x="6817043" y="1675855"/>
            <a:ext cx="440979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809773" y="2235315"/>
            <a:ext cx="440979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chemeClr val="bg1"/>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378712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7276" y="956089"/>
            <a:ext cx="5216963"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8" name="Text Placeholder 9">
            <a:extLst>
              <a:ext uri="{FF2B5EF4-FFF2-40B4-BE49-F238E27FC236}">
                <a16:creationId xmlns:a16="http://schemas.microsoft.com/office/drawing/2014/main" id="{25DA3F0D-35C2-E76D-175D-06B15654BF02}"/>
              </a:ext>
            </a:extLst>
          </p:cNvPr>
          <p:cNvSpPr>
            <a:spLocks noGrp="1"/>
          </p:cNvSpPr>
          <p:nvPr>
            <p:ph type="body" sz="quarter" idx="12" hasCustomPrompt="1"/>
          </p:nvPr>
        </p:nvSpPr>
        <p:spPr>
          <a:xfrm>
            <a:off x="767276" y="1675855"/>
            <a:ext cx="5216961"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2235315"/>
            <a:ext cx="5224230"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0" name="Text Placeholder 9">
            <a:extLst>
              <a:ext uri="{FF2B5EF4-FFF2-40B4-BE49-F238E27FC236}">
                <a16:creationId xmlns:a16="http://schemas.microsoft.com/office/drawing/2014/main" id="{8947A659-969C-B086-3B2D-662C608EDC17}"/>
              </a:ext>
            </a:extLst>
          </p:cNvPr>
          <p:cNvSpPr>
            <a:spLocks noGrp="1"/>
          </p:cNvSpPr>
          <p:nvPr>
            <p:ph type="body" sz="quarter" idx="14" hasCustomPrompt="1"/>
          </p:nvPr>
        </p:nvSpPr>
        <p:spPr>
          <a:xfrm>
            <a:off x="6207763" y="956089"/>
            <a:ext cx="5019078" cy="646332"/>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11" name="Text Placeholder 9">
            <a:extLst>
              <a:ext uri="{FF2B5EF4-FFF2-40B4-BE49-F238E27FC236}">
                <a16:creationId xmlns:a16="http://schemas.microsoft.com/office/drawing/2014/main" id="{1F832262-2873-824F-CBD9-F39DEF97D4AB}"/>
              </a:ext>
            </a:extLst>
          </p:cNvPr>
          <p:cNvSpPr>
            <a:spLocks noGrp="1"/>
          </p:cNvSpPr>
          <p:nvPr>
            <p:ph type="body" sz="quarter" idx="15" hasCustomPrompt="1"/>
          </p:nvPr>
        </p:nvSpPr>
        <p:spPr>
          <a:xfrm>
            <a:off x="6207763" y="1675855"/>
            <a:ext cx="501907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207763" y="2235315"/>
            <a:ext cx="5011808" cy="385132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172349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0007" y="132079"/>
            <a:ext cx="9704793" cy="535621"/>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8" name="Text Placeholder 9">
            <a:extLst>
              <a:ext uri="{FF2B5EF4-FFF2-40B4-BE49-F238E27FC236}">
                <a16:creationId xmlns:a16="http://schemas.microsoft.com/office/drawing/2014/main" id="{25DA3F0D-35C2-E76D-175D-06B15654BF02}"/>
              </a:ext>
            </a:extLst>
          </p:cNvPr>
          <p:cNvSpPr>
            <a:spLocks noGrp="1"/>
          </p:cNvSpPr>
          <p:nvPr>
            <p:ph type="body" sz="quarter" idx="12" hasCustomPrompt="1"/>
          </p:nvPr>
        </p:nvSpPr>
        <p:spPr>
          <a:xfrm>
            <a:off x="774547" y="940944"/>
            <a:ext cx="5216961"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1675854"/>
            <a:ext cx="5224230" cy="4410781"/>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1" name="Text Placeholder 9">
            <a:extLst>
              <a:ext uri="{FF2B5EF4-FFF2-40B4-BE49-F238E27FC236}">
                <a16:creationId xmlns:a16="http://schemas.microsoft.com/office/drawing/2014/main" id="{1F832262-2873-824F-CBD9-F39DEF97D4AB}"/>
              </a:ext>
            </a:extLst>
          </p:cNvPr>
          <p:cNvSpPr>
            <a:spLocks noGrp="1"/>
          </p:cNvSpPr>
          <p:nvPr>
            <p:ph type="body" sz="quarter" idx="15" hasCustomPrompt="1"/>
          </p:nvPr>
        </p:nvSpPr>
        <p:spPr>
          <a:xfrm>
            <a:off x="6200493" y="940944"/>
            <a:ext cx="5019078" cy="461666"/>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1800" b="1">
                <a:solidFill>
                  <a:srgbClr val="545454"/>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Subtitle</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207763" y="1675854"/>
            <a:ext cx="5011808" cy="4410781"/>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152045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723AC04-2A81-89B1-D996-BA723CA7D8C5}"/>
              </a:ext>
            </a:extLst>
          </p:cNvPr>
          <p:cNvSpPr txBox="1">
            <a:spLocks/>
          </p:cNvSpPr>
          <p:nvPr userDrawn="1"/>
        </p:nvSpPr>
        <p:spPr>
          <a:xfrm>
            <a:off x="6344173" y="6427114"/>
            <a:ext cx="5762610" cy="430886"/>
          </a:xfrm>
          <a:prstGeom prst="rect">
            <a:avLst/>
          </a:prstGeom>
        </p:spPr>
        <p:txBody>
          <a:bodyPr vert="horz" lIns="91440" tIns="45720" rIns="91440" bIns="45720" rtlCol="0" anchor="ctr"/>
          <a:lstStyle>
            <a:defPPr>
              <a:defRPr lang="en-US"/>
            </a:defPPr>
            <a:lvl1pPr marL="0" algn="r" defTabSz="914400" rtl="0" eaLnBrk="1" latinLnBrk="0" hangingPunct="1">
              <a:defRPr sz="1200" kern="1200" cap="all" spc="500" baseline="0">
                <a:solidFill>
                  <a:srgbClr val="03436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The MPHO Safety and Traceability Summit</a:t>
            </a:r>
            <a:endParaRPr kumimoji="0" lang="en-US" sz="1000" b="0" i="0" u="none" strike="noStrike" kern="1200" cap="all" spc="50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7" name="Text Placeholder 9">
            <a:extLst>
              <a:ext uri="{FF2B5EF4-FFF2-40B4-BE49-F238E27FC236}">
                <a16:creationId xmlns:a16="http://schemas.microsoft.com/office/drawing/2014/main" id="{D85ECFC5-CE56-E6AE-7A9F-0E273FA62F00}"/>
              </a:ext>
            </a:extLst>
          </p:cNvPr>
          <p:cNvSpPr>
            <a:spLocks noGrp="1"/>
          </p:cNvSpPr>
          <p:nvPr>
            <p:ph type="body" sz="quarter" idx="11" hasCustomPrompt="1"/>
          </p:nvPr>
        </p:nvSpPr>
        <p:spPr>
          <a:xfrm>
            <a:off x="760007" y="132079"/>
            <a:ext cx="9704793" cy="535621"/>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0" indent="0" algn="l">
              <a:buNone/>
              <a:defRPr sz="3000" b="0" spc="200" baseline="0">
                <a:solidFill>
                  <a:srgbClr val="425B76"/>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Topic Title</a:t>
            </a:r>
          </a:p>
        </p:txBody>
      </p:sp>
      <p:sp>
        <p:nvSpPr>
          <p:cNvPr id="9" name="Text Placeholder 9">
            <a:extLst>
              <a:ext uri="{FF2B5EF4-FFF2-40B4-BE49-F238E27FC236}">
                <a16:creationId xmlns:a16="http://schemas.microsoft.com/office/drawing/2014/main" id="{B0560F6C-38ED-6EAE-B174-A71C6B2CBF53}"/>
              </a:ext>
            </a:extLst>
          </p:cNvPr>
          <p:cNvSpPr>
            <a:spLocks noGrp="1"/>
          </p:cNvSpPr>
          <p:nvPr>
            <p:ph type="body" sz="quarter" idx="13" hasCustomPrompt="1"/>
          </p:nvPr>
        </p:nvSpPr>
        <p:spPr>
          <a:xfrm>
            <a:off x="760007" y="924560"/>
            <a:ext cx="5224230" cy="516207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
        <p:nvSpPr>
          <p:cNvPr id="12" name="Text Placeholder 9">
            <a:extLst>
              <a:ext uri="{FF2B5EF4-FFF2-40B4-BE49-F238E27FC236}">
                <a16:creationId xmlns:a16="http://schemas.microsoft.com/office/drawing/2014/main" id="{C72CA421-FADB-3C4D-6A81-889A4C74E687}"/>
              </a:ext>
            </a:extLst>
          </p:cNvPr>
          <p:cNvSpPr>
            <a:spLocks noGrp="1"/>
          </p:cNvSpPr>
          <p:nvPr>
            <p:ph type="body" sz="quarter" idx="16" hasCustomPrompt="1"/>
          </p:nvPr>
        </p:nvSpPr>
        <p:spPr>
          <a:xfrm>
            <a:off x="6207763" y="924560"/>
            <a:ext cx="5011808" cy="516207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342900" indent="-342900" algn="l">
              <a:lnSpc>
                <a:spcPct val="150000"/>
              </a:lnSpc>
              <a:buFont typeface="Arial" panose="020B0604020202020204" pitchFamily="34" charset="0"/>
              <a:buChar char="•"/>
              <a:defRPr sz="1600" b="0" i="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stStyle>
          <a:p>
            <a:pPr lvl="0"/>
            <a:r>
              <a:rPr lang="en-US" dirty="0"/>
              <a:t>Bullet Point 01</a:t>
            </a:r>
          </a:p>
          <a:p>
            <a:pPr lvl="0"/>
            <a:r>
              <a:rPr lang="en-US" dirty="0"/>
              <a:t>Bullet Point 02</a:t>
            </a:r>
          </a:p>
          <a:p>
            <a:pPr lvl="0"/>
            <a:r>
              <a:rPr lang="en-US" dirty="0"/>
              <a:t>Bullet Point 03</a:t>
            </a:r>
          </a:p>
          <a:p>
            <a:pPr lvl="0"/>
            <a:r>
              <a:rPr lang="en-US" dirty="0"/>
              <a:t>Bullet Point 04</a:t>
            </a:r>
          </a:p>
        </p:txBody>
      </p:sp>
    </p:spTree>
    <p:extLst>
      <p:ext uri="{BB962C8B-B14F-4D97-AF65-F5344CB8AC3E}">
        <p14:creationId xmlns:p14="http://schemas.microsoft.com/office/powerpoint/2010/main" val="382201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154029"/>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81" r:id="rId4"/>
    <p:sldLayoutId id="2147483674" r:id="rId5"/>
    <p:sldLayoutId id="2147483682" r:id="rId6"/>
    <p:sldLayoutId id="2147483678" r:id="rId7"/>
    <p:sldLayoutId id="2147483679" r:id="rId8"/>
    <p:sldLayoutId id="2147483680" r:id="rId9"/>
    <p:sldLayoutId id="2147483667" r:id="rId10"/>
    <p:sldLayoutId id="2147483683" r:id="rId11"/>
    <p:sldLayoutId id="2147483676" r:id="rId12"/>
    <p:sldLayoutId id="2147483677" r:id="rId13"/>
    <p:sldLayoutId id="2147483671" r:id="rId14"/>
    <p:sldLayoutId id="214748368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2A_1B5E8544.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jp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014D0-2D5B-B920-6F3A-13B081192E2D}"/>
              </a:ext>
            </a:extLst>
          </p:cNvPr>
          <p:cNvSpPr>
            <a:spLocks noGrp="1"/>
          </p:cNvSpPr>
          <p:nvPr>
            <p:ph type="body" sz="quarter" idx="13"/>
          </p:nvPr>
        </p:nvSpPr>
        <p:spPr/>
        <p:txBody>
          <a:bodyPr/>
          <a:lstStyle/>
          <a:p>
            <a:r>
              <a:rPr lang="en-US" dirty="0"/>
              <a:t>Interoperability</a:t>
            </a:r>
          </a:p>
        </p:txBody>
      </p:sp>
      <p:sp>
        <p:nvSpPr>
          <p:cNvPr id="3" name="Text Placeholder 2">
            <a:extLst>
              <a:ext uri="{FF2B5EF4-FFF2-40B4-BE49-F238E27FC236}">
                <a16:creationId xmlns:a16="http://schemas.microsoft.com/office/drawing/2014/main" id="{4B54DFCF-FCD0-8C94-757D-4FA9CDBB2370}"/>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259A99E1-8073-369C-291E-7BE925C8E62A}"/>
              </a:ext>
            </a:extLst>
          </p:cNvPr>
          <p:cNvSpPr>
            <a:spLocks noGrp="1"/>
          </p:cNvSpPr>
          <p:nvPr>
            <p:ph type="body" sz="quarter" idx="17"/>
          </p:nvPr>
        </p:nvSpPr>
        <p:spPr/>
        <p:txBody>
          <a:bodyPr/>
          <a:lstStyle/>
          <a:p>
            <a:r>
              <a:rPr lang="en-US" dirty="0"/>
              <a:t>Freeing critical MPHO data from IT silos</a:t>
            </a:r>
            <a:br>
              <a:rPr lang="en-US" dirty="0"/>
            </a:br>
            <a:r>
              <a:rPr lang="en-US" dirty="0"/>
              <a:t>in the interest of better patient care and vigilance</a:t>
            </a:r>
          </a:p>
        </p:txBody>
      </p:sp>
      <p:sp>
        <p:nvSpPr>
          <p:cNvPr id="9" name="Text Placeholder 2">
            <a:extLst>
              <a:ext uri="{FF2B5EF4-FFF2-40B4-BE49-F238E27FC236}">
                <a16:creationId xmlns:a16="http://schemas.microsoft.com/office/drawing/2014/main" id="{348D216B-FA7B-7CA9-A501-DB2A7AB63C7F}"/>
              </a:ext>
            </a:extLst>
          </p:cNvPr>
          <p:cNvSpPr txBox="1">
            <a:spLocks/>
          </p:cNvSpPr>
          <p:nvPr/>
        </p:nvSpPr>
        <p:spPr>
          <a:xfrm rot="20145510">
            <a:off x="2243482" y="2400736"/>
            <a:ext cx="1262957" cy="536521"/>
          </a:xfrm>
          <a:prstGeom prst="rect">
            <a:avLst/>
          </a:prstGeom>
          <a:noFill/>
          <a:ln w="19050" cap="flat" cmpd="sng" algn="ctr">
            <a:noFill/>
            <a:prstDash val="solid"/>
            <a:miter lim="800000"/>
          </a:ln>
          <a:effectLst/>
        </p:spPr>
        <p:txBody>
          <a:bodyPr/>
          <a:lstStyle>
            <a:lvl1pPr marL="0" indent="0" algn="ctr" defTabSz="914400" rtl="0" eaLnBrk="1" latinLnBrk="0" hangingPunct="1">
              <a:lnSpc>
                <a:spcPct val="200000"/>
              </a:lnSpc>
              <a:spcBef>
                <a:spcPts val="1000"/>
              </a:spcBef>
              <a:buFont typeface="Arial" panose="020B0604020202020204" pitchFamily="34" charset="0"/>
              <a:buNone/>
              <a:defRPr sz="1600" b="0" kern="1200" baseline="0">
                <a:solidFill>
                  <a:srgbClr val="7D7D7D"/>
                </a:solidFill>
                <a:latin typeface="Verdana" panose="020B0604030504040204" pitchFamily="34" charset="0"/>
                <a:ea typeface="Verdan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2800" b="1" dirty="0">
                <a:solidFill>
                  <a:srgbClr val="FF0000"/>
                </a:solidFill>
                <a:latin typeface="Bradley Hand ITC" panose="03070402050302030203" pitchFamily="66" charset="0"/>
              </a:rPr>
              <a:t>Safely</a:t>
            </a:r>
          </a:p>
        </p:txBody>
      </p:sp>
    </p:spTree>
    <p:extLst>
      <p:ext uri="{BB962C8B-B14F-4D97-AF65-F5344CB8AC3E}">
        <p14:creationId xmlns:p14="http://schemas.microsoft.com/office/powerpoint/2010/main" val="415740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9DDFC2-8BC6-9143-B3D9-482A218ADB2D}"/>
              </a:ext>
            </a:extLst>
          </p:cNvPr>
          <p:cNvSpPr>
            <a:spLocks noGrp="1"/>
          </p:cNvSpPr>
          <p:nvPr>
            <p:ph type="body" sz="quarter" idx="11"/>
          </p:nvPr>
        </p:nvSpPr>
        <p:spPr/>
        <p:txBody>
          <a:bodyPr/>
          <a:lstStyle/>
          <a:p>
            <a:r>
              <a:rPr lang="en-US" sz="2400" b="0" dirty="0"/>
              <a:t>Identifiers</a:t>
            </a:r>
            <a:endParaRPr lang="en-CA" sz="2400" b="0" dirty="0"/>
          </a:p>
        </p:txBody>
      </p:sp>
      <p:sp>
        <p:nvSpPr>
          <p:cNvPr id="6" name="Text Placeholder 5">
            <a:extLst>
              <a:ext uri="{FF2B5EF4-FFF2-40B4-BE49-F238E27FC236}">
                <a16:creationId xmlns:a16="http://schemas.microsoft.com/office/drawing/2014/main" id="{F72E29D2-0700-F21B-5F6F-60D2C5FAD995}"/>
              </a:ext>
            </a:extLst>
          </p:cNvPr>
          <p:cNvSpPr>
            <a:spLocks noGrp="1"/>
          </p:cNvSpPr>
          <p:nvPr>
            <p:ph type="body" sz="quarter" idx="14"/>
          </p:nvPr>
        </p:nvSpPr>
        <p:spPr/>
        <p:txBody>
          <a:bodyPr/>
          <a:lstStyle/>
          <a:p>
            <a:r>
              <a:rPr lang="en-US" dirty="0"/>
              <a:t>2D Barcodes</a:t>
            </a:r>
            <a:endParaRPr lang="en-CA" dirty="0"/>
          </a:p>
        </p:txBody>
      </p:sp>
      <p:sp>
        <p:nvSpPr>
          <p:cNvPr id="7" name="Text Placeholder 6">
            <a:extLst>
              <a:ext uri="{FF2B5EF4-FFF2-40B4-BE49-F238E27FC236}">
                <a16:creationId xmlns:a16="http://schemas.microsoft.com/office/drawing/2014/main" id="{FD553ACF-B506-44C6-912E-0487A58CDE6A}"/>
              </a:ext>
            </a:extLst>
          </p:cNvPr>
          <p:cNvSpPr>
            <a:spLocks noGrp="1"/>
          </p:cNvSpPr>
          <p:nvPr>
            <p:ph type="body" sz="quarter" idx="15"/>
          </p:nvPr>
        </p:nvSpPr>
        <p:spPr/>
        <p:txBody>
          <a:bodyPr/>
          <a:lstStyle/>
          <a:p>
            <a:r>
              <a:rPr lang="en-US" dirty="0"/>
              <a:t>Labels</a:t>
            </a:r>
            <a:endParaRPr lang="en-CA" dirty="0"/>
          </a:p>
        </p:txBody>
      </p:sp>
      <p:sp>
        <p:nvSpPr>
          <p:cNvPr id="8" name="Text Placeholder 7">
            <a:extLst>
              <a:ext uri="{FF2B5EF4-FFF2-40B4-BE49-F238E27FC236}">
                <a16:creationId xmlns:a16="http://schemas.microsoft.com/office/drawing/2014/main" id="{5ABEC62F-4BB2-4F8B-0CB3-9C82FCDEE5B2}"/>
              </a:ext>
            </a:extLst>
          </p:cNvPr>
          <p:cNvSpPr>
            <a:spLocks noGrp="1"/>
          </p:cNvSpPr>
          <p:nvPr>
            <p:ph type="body" sz="quarter" idx="16"/>
          </p:nvPr>
        </p:nvSpPr>
        <p:spPr/>
        <p:txBody>
          <a:bodyPr/>
          <a:lstStyle/>
          <a:p>
            <a:pPr marL="0" indent="0">
              <a:lnSpc>
                <a:spcPct val="100000"/>
              </a:lnSpc>
              <a:spcBef>
                <a:spcPts val="2400"/>
              </a:spcBef>
              <a:buNone/>
            </a:pPr>
            <a:r>
              <a:rPr lang="en-US" b="1" dirty="0"/>
              <a:t>MPHO Unique Identifier</a:t>
            </a:r>
          </a:p>
          <a:p>
            <a:pPr marL="0" indent="0">
              <a:lnSpc>
                <a:spcPct val="100000"/>
              </a:lnSpc>
              <a:spcBef>
                <a:spcPts val="2400"/>
              </a:spcBef>
              <a:buNone/>
            </a:pPr>
            <a:r>
              <a:rPr lang="en-US" b="1" dirty="0"/>
              <a:t>Chain of Identity Identifier</a:t>
            </a:r>
          </a:p>
          <a:p>
            <a:pPr marL="0" indent="0">
              <a:lnSpc>
                <a:spcPct val="100000"/>
              </a:lnSpc>
              <a:spcBef>
                <a:spcPts val="2400"/>
              </a:spcBef>
              <a:buNone/>
            </a:pPr>
            <a:r>
              <a:rPr lang="en-US" dirty="0"/>
              <a:t>specialists don’t need to understand domain</a:t>
            </a:r>
          </a:p>
          <a:p>
            <a:pPr marL="0" indent="0">
              <a:lnSpc>
                <a:spcPct val="100000"/>
              </a:lnSpc>
              <a:spcBef>
                <a:spcPts val="2400"/>
              </a:spcBef>
              <a:buNone/>
            </a:pPr>
            <a:r>
              <a:rPr lang="en-US" dirty="0"/>
              <a:t>IT specialists have one key to link</a:t>
            </a:r>
          </a:p>
          <a:p>
            <a:pPr marL="0" indent="0">
              <a:lnSpc>
                <a:spcPct val="100000"/>
              </a:lnSpc>
              <a:spcBef>
                <a:spcPts val="2400"/>
              </a:spcBef>
              <a:buNone/>
            </a:pPr>
            <a:r>
              <a:rPr lang="en-US" dirty="0"/>
              <a:t>EHR vendors don’t need a special search</a:t>
            </a:r>
          </a:p>
        </p:txBody>
      </p:sp>
      <p:sp>
        <p:nvSpPr>
          <p:cNvPr id="9" name="Text Placeholder 8">
            <a:extLst>
              <a:ext uri="{FF2B5EF4-FFF2-40B4-BE49-F238E27FC236}">
                <a16:creationId xmlns:a16="http://schemas.microsoft.com/office/drawing/2014/main" id="{C97155B4-A9AB-9126-D216-BE7E455E4474}"/>
              </a:ext>
            </a:extLst>
          </p:cNvPr>
          <p:cNvSpPr>
            <a:spLocks noGrp="1"/>
          </p:cNvSpPr>
          <p:nvPr>
            <p:ph type="body" sz="quarter" idx="17"/>
          </p:nvPr>
        </p:nvSpPr>
        <p:spPr/>
        <p:txBody>
          <a:bodyPr/>
          <a:lstStyle/>
          <a:p>
            <a:pPr marL="0" indent="0">
              <a:lnSpc>
                <a:spcPct val="100000"/>
              </a:lnSpc>
              <a:spcBef>
                <a:spcPts val="2400"/>
              </a:spcBef>
              <a:buNone/>
            </a:pPr>
            <a:r>
              <a:rPr lang="en-US" dirty="0"/>
              <a:t>Common and affordable technologies</a:t>
            </a:r>
          </a:p>
          <a:p>
            <a:pPr marL="0" indent="0">
              <a:lnSpc>
                <a:spcPct val="100000"/>
              </a:lnSpc>
              <a:spcBef>
                <a:spcPts val="2400"/>
              </a:spcBef>
              <a:buNone/>
            </a:pPr>
            <a:r>
              <a:rPr lang="en-US" dirty="0"/>
              <a:t>Relatively data dense</a:t>
            </a:r>
          </a:p>
          <a:p>
            <a:pPr marL="0" indent="0">
              <a:lnSpc>
                <a:spcPct val="100000"/>
              </a:lnSpc>
              <a:spcBef>
                <a:spcPts val="2400"/>
              </a:spcBef>
              <a:buNone/>
            </a:pPr>
            <a:r>
              <a:rPr lang="en-US" dirty="0"/>
              <a:t>Relatively secure</a:t>
            </a:r>
          </a:p>
        </p:txBody>
      </p:sp>
      <p:sp>
        <p:nvSpPr>
          <p:cNvPr id="10" name="Text Placeholder 9">
            <a:extLst>
              <a:ext uri="{FF2B5EF4-FFF2-40B4-BE49-F238E27FC236}">
                <a16:creationId xmlns:a16="http://schemas.microsoft.com/office/drawing/2014/main" id="{4CE931BD-B20F-B0B1-EECD-4C1D473E06A4}"/>
              </a:ext>
            </a:extLst>
          </p:cNvPr>
          <p:cNvSpPr>
            <a:spLocks noGrp="1"/>
          </p:cNvSpPr>
          <p:nvPr>
            <p:ph type="body" sz="quarter" idx="18"/>
          </p:nvPr>
        </p:nvSpPr>
        <p:spPr/>
        <p:txBody>
          <a:bodyPr/>
          <a:lstStyle/>
          <a:p>
            <a:pPr marL="0" indent="0">
              <a:lnSpc>
                <a:spcPct val="100000"/>
              </a:lnSpc>
              <a:spcBef>
                <a:spcPts val="2400"/>
              </a:spcBef>
              <a:buNone/>
            </a:pPr>
            <a:r>
              <a:rPr lang="en-US" dirty="0"/>
              <a:t>Consistent, Reliable </a:t>
            </a:r>
          </a:p>
          <a:p>
            <a:pPr marL="0" indent="0">
              <a:lnSpc>
                <a:spcPct val="100000"/>
              </a:lnSpc>
              <a:spcBef>
                <a:spcPts val="2400"/>
              </a:spcBef>
              <a:buNone/>
            </a:pPr>
            <a:r>
              <a:rPr lang="en-US" dirty="0"/>
              <a:t>Flexible for various container sizes</a:t>
            </a:r>
          </a:p>
          <a:p>
            <a:pPr marL="0" indent="0">
              <a:lnSpc>
                <a:spcPct val="100000"/>
              </a:lnSpc>
              <a:spcBef>
                <a:spcPts val="2400"/>
              </a:spcBef>
              <a:buNone/>
            </a:pPr>
            <a:r>
              <a:rPr lang="en-US" dirty="0"/>
              <a:t>Lower cost through commodification</a:t>
            </a:r>
          </a:p>
          <a:p>
            <a:endParaRPr lang="en-CA" dirty="0"/>
          </a:p>
        </p:txBody>
      </p:sp>
      <p:sp>
        <p:nvSpPr>
          <p:cNvPr id="5" name="Text Placeholder 4">
            <a:extLst>
              <a:ext uri="{FF2B5EF4-FFF2-40B4-BE49-F238E27FC236}">
                <a16:creationId xmlns:a16="http://schemas.microsoft.com/office/drawing/2014/main" id="{221478AF-B408-4EC8-42EA-63D15BB25A2E}"/>
              </a:ext>
            </a:extLst>
          </p:cNvPr>
          <p:cNvSpPr>
            <a:spLocks noGrp="1"/>
          </p:cNvSpPr>
          <p:nvPr>
            <p:ph type="body" sz="quarter" idx="13"/>
          </p:nvPr>
        </p:nvSpPr>
        <p:spPr/>
        <p:txBody>
          <a:bodyPr/>
          <a:lstStyle/>
          <a:p>
            <a:endParaRPr lang="en-CA" dirty="0"/>
          </a:p>
        </p:txBody>
      </p:sp>
      <p:pic>
        <p:nvPicPr>
          <p:cNvPr id="3" name="Picture 2" descr="A logo with red circles and black text&#10;&#10;Description automatically generated">
            <a:extLst>
              <a:ext uri="{FF2B5EF4-FFF2-40B4-BE49-F238E27FC236}">
                <a16:creationId xmlns:a16="http://schemas.microsoft.com/office/drawing/2014/main" id="{FAC05416-A710-CA8E-80DB-12272C3AB1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900" y="-13039"/>
            <a:ext cx="880917" cy="694871"/>
          </a:xfrm>
          <a:prstGeom prst="rect">
            <a:avLst/>
          </a:prstGeom>
        </p:spPr>
      </p:pic>
      <p:pic>
        <p:nvPicPr>
          <p:cNvPr id="2" name="Picture 2">
            <a:extLst>
              <a:ext uri="{FF2B5EF4-FFF2-40B4-BE49-F238E27FC236}">
                <a16:creationId xmlns:a16="http://schemas.microsoft.com/office/drawing/2014/main" id="{BCD0B921-D28F-DA81-3633-3834DA4A578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20279" y="4506264"/>
            <a:ext cx="2533650" cy="581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A19207C5-F161-FCA8-743D-26717FCCCF19}"/>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9568870" y="4208895"/>
            <a:ext cx="1164713" cy="117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4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9DDFC2-8BC6-9143-B3D9-482A218ADB2D}"/>
              </a:ext>
            </a:extLst>
          </p:cNvPr>
          <p:cNvSpPr>
            <a:spLocks noGrp="1"/>
          </p:cNvSpPr>
          <p:nvPr>
            <p:ph type="body" sz="quarter" idx="11"/>
          </p:nvPr>
        </p:nvSpPr>
        <p:spPr/>
        <p:txBody>
          <a:bodyPr/>
          <a:lstStyle/>
          <a:p>
            <a:r>
              <a:rPr lang="en-US" sz="2400" b="0" dirty="0"/>
              <a:t>Open</a:t>
            </a:r>
            <a:endParaRPr lang="en-CA" sz="2400" b="0" dirty="0"/>
          </a:p>
        </p:txBody>
      </p:sp>
      <p:sp>
        <p:nvSpPr>
          <p:cNvPr id="6" name="Text Placeholder 5">
            <a:extLst>
              <a:ext uri="{FF2B5EF4-FFF2-40B4-BE49-F238E27FC236}">
                <a16:creationId xmlns:a16="http://schemas.microsoft.com/office/drawing/2014/main" id="{F72E29D2-0700-F21B-5F6F-60D2C5FAD995}"/>
              </a:ext>
            </a:extLst>
          </p:cNvPr>
          <p:cNvSpPr>
            <a:spLocks noGrp="1"/>
          </p:cNvSpPr>
          <p:nvPr>
            <p:ph type="body" sz="quarter" idx="14"/>
          </p:nvPr>
        </p:nvSpPr>
        <p:spPr/>
        <p:txBody>
          <a:bodyPr/>
          <a:lstStyle/>
          <a:p>
            <a:r>
              <a:rPr lang="en-US" dirty="0"/>
              <a:t>Implementer Focused</a:t>
            </a:r>
            <a:endParaRPr lang="en-CA" dirty="0"/>
          </a:p>
        </p:txBody>
      </p:sp>
      <p:sp>
        <p:nvSpPr>
          <p:cNvPr id="7" name="Text Placeholder 6">
            <a:extLst>
              <a:ext uri="{FF2B5EF4-FFF2-40B4-BE49-F238E27FC236}">
                <a16:creationId xmlns:a16="http://schemas.microsoft.com/office/drawing/2014/main" id="{FD553ACF-B506-44C6-912E-0487A58CDE6A}"/>
              </a:ext>
            </a:extLst>
          </p:cNvPr>
          <p:cNvSpPr>
            <a:spLocks noGrp="1"/>
          </p:cNvSpPr>
          <p:nvPr>
            <p:ph type="body" sz="quarter" idx="15"/>
          </p:nvPr>
        </p:nvSpPr>
        <p:spPr/>
        <p:txBody>
          <a:bodyPr/>
          <a:lstStyle/>
          <a:p>
            <a:r>
              <a:rPr lang="en-US" dirty="0"/>
              <a:t>Modern</a:t>
            </a:r>
            <a:endParaRPr lang="en-CA" dirty="0"/>
          </a:p>
        </p:txBody>
      </p:sp>
      <p:sp>
        <p:nvSpPr>
          <p:cNvPr id="8" name="Text Placeholder 7">
            <a:extLst>
              <a:ext uri="{FF2B5EF4-FFF2-40B4-BE49-F238E27FC236}">
                <a16:creationId xmlns:a16="http://schemas.microsoft.com/office/drawing/2014/main" id="{5ABEC62F-4BB2-4F8B-0CB3-9C82FCDEE5B2}"/>
              </a:ext>
            </a:extLst>
          </p:cNvPr>
          <p:cNvSpPr>
            <a:spLocks noGrp="1"/>
          </p:cNvSpPr>
          <p:nvPr>
            <p:ph type="body" sz="quarter" idx="16"/>
          </p:nvPr>
        </p:nvSpPr>
        <p:spPr/>
        <p:txBody>
          <a:bodyPr/>
          <a:lstStyle/>
          <a:p>
            <a:pPr marL="0" indent="0">
              <a:lnSpc>
                <a:spcPct val="100000"/>
              </a:lnSpc>
              <a:spcBef>
                <a:spcPts val="2400"/>
              </a:spcBef>
              <a:buNone/>
            </a:pPr>
            <a:r>
              <a:rPr lang="en-US" dirty="0"/>
              <a:t>REST</a:t>
            </a:r>
          </a:p>
          <a:p>
            <a:pPr marL="0" indent="0">
              <a:lnSpc>
                <a:spcPct val="100000"/>
              </a:lnSpc>
              <a:spcBef>
                <a:spcPts val="2400"/>
              </a:spcBef>
              <a:buNone/>
            </a:pPr>
            <a:r>
              <a:rPr lang="en-US" dirty="0"/>
              <a:t>HTTP Actions</a:t>
            </a:r>
          </a:p>
          <a:p>
            <a:pPr marL="0" indent="0">
              <a:lnSpc>
                <a:spcPct val="100000"/>
              </a:lnSpc>
              <a:spcBef>
                <a:spcPts val="2400"/>
              </a:spcBef>
              <a:buNone/>
            </a:pPr>
            <a:r>
              <a:rPr lang="en-US" dirty="0"/>
              <a:t>XML, JSON, </a:t>
            </a:r>
            <a:r>
              <a:rPr lang="en-US" dirty="0" err="1"/>
              <a:t>Oauth</a:t>
            </a:r>
            <a:endParaRPr lang="en-US" dirty="0"/>
          </a:p>
          <a:p>
            <a:pPr marL="0" indent="0">
              <a:lnSpc>
                <a:spcPct val="100000"/>
              </a:lnSpc>
              <a:spcBef>
                <a:spcPts val="2400"/>
              </a:spcBef>
              <a:buNone/>
            </a:pPr>
            <a:r>
              <a:rPr lang="en-US" dirty="0"/>
              <a:t>W3C data types</a:t>
            </a:r>
          </a:p>
        </p:txBody>
      </p:sp>
      <p:sp>
        <p:nvSpPr>
          <p:cNvPr id="9" name="Text Placeholder 8">
            <a:extLst>
              <a:ext uri="{FF2B5EF4-FFF2-40B4-BE49-F238E27FC236}">
                <a16:creationId xmlns:a16="http://schemas.microsoft.com/office/drawing/2014/main" id="{C97155B4-A9AB-9126-D216-BE7E455E4474}"/>
              </a:ext>
            </a:extLst>
          </p:cNvPr>
          <p:cNvSpPr>
            <a:spLocks noGrp="1"/>
          </p:cNvSpPr>
          <p:nvPr>
            <p:ph type="body" sz="quarter" idx="17"/>
          </p:nvPr>
        </p:nvSpPr>
        <p:spPr/>
        <p:txBody>
          <a:bodyPr/>
          <a:lstStyle/>
          <a:p>
            <a:pPr marL="0" indent="0">
              <a:lnSpc>
                <a:spcPct val="100000"/>
              </a:lnSpc>
              <a:spcBef>
                <a:spcPts val="2400"/>
              </a:spcBef>
              <a:buNone/>
            </a:pPr>
            <a:r>
              <a:rPr lang="en-US" dirty="0"/>
              <a:t>Common web technologies</a:t>
            </a:r>
          </a:p>
          <a:p>
            <a:pPr marL="0" indent="0">
              <a:lnSpc>
                <a:spcPct val="100000"/>
              </a:lnSpc>
              <a:spcBef>
                <a:spcPts val="2400"/>
              </a:spcBef>
              <a:buNone/>
            </a:pPr>
            <a:r>
              <a:rPr lang="en-US" dirty="0"/>
              <a:t>Support from AWS, </a:t>
            </a:r>
            <a:br>
              <a:rPr lang="en-US" dirty="0"/>
            </a:br>
            <a:r>
              <a:rPr lang="en-US" dirty="0"/>
              <a:t>MS Azure, SFDC, SAP, </a:t>
            </a:r>
            <a:r>
              <a:rPr lang="en-US" dirty="0" err="1"/>
              <a:t>etc</a:t>
            </a:r>
            <a:endParaRPr lang="en-US" dirty="0"/>
          </a:p>
          <a:p>
            <a:pPr marL="0" indent="0">
              <a:lnSpc>
                <a:spcPct val="100000"/>
              </a:lnSpc>
              <a:spcBef>
                <a:spcPts val="2400"/>
              </a:spcBef>
              <a:buNone/>
            </a:pPr>
            <a:r>
              <a:rPr lang="en-US" dirty="0"/>
              <a:t>Multiple open-source toolkits</a:t>
            </a:r>
          </a:p>
        </p:txBody>
      </p:sp>
      <p:sp>
        <p:nvSpPr>
          <p:cNvPr id="10" name="Text Placeholder 9">
            <a:extLst>
              <a:ext uri="{FF2B5EF4-FFF2-40B4-BE49-F238E27FC236}">
                <a16:creationId xmlns:a16="http://schemas.microsoft.com/office/drawing/2014/main" id="{4CE931BD-B20F-B0B1-EECD-4C1D473E06A4}"/>
              </a:ext>
            </a:extLst>
          </p:cNvPr>
          <p:cNvSpPr>
            <a:spLocks noGrp="1"/>
          </p:cNvSpPr>
          <p:nvPr>
            <p:ph type="body" sz="quarter" idx="18"/>
          </p:nvPr>
        </p:nvSpPr>
        <p:spPr/>
        <p:txBody>
          <a:bodyPr/>
          <a:lstStyle/>
          <a:p>
            <a:pPr marL="0" indent="0">
              <a:lnSpc>
                <a:spcPct val="100000"/>
              </a:lnSpc>
              <a:spcBef>
                <a:spcPts val="2400"/>
              </a:spcBef>
              <a:buNone/>
            </a:pPr>
            <a:r>
              <a:rPr lang="en-US" dirty="0"/>
              <a:t>Designed in the era of Cloud, Mobile, and IoT</a:t>
            </a:r>
          </a:p>
          <a:p>
            <a:pPr marL="0" indent="0">
              <a:lnSpc>
                <a:spcPct val="100000"/>
              </a:lnSpc>
              <a:spcBef>
                <a:spcPts val="2400"/>
              </a:spcBef>
              <a:buNone/>
            </a:pPr>
            <a:r>
              <a:rPr lang="en-US" dirty="0"/>
              <a:t>Extensible and Atomic</a:t>
            </a:r>
          </a:p>
          <a:p>
            <a:pPr marL="0" indent="0">
              <a:lnSpc>
                <a:spcPct val="100000"/>
              </a:lnSpc>
              <a:spcBef>
                <a:spcPts val="2400"/>
              </a:spcBef>
              <a:buNone/>
            </a:pPr>
            <a:r>
              <a:rPr lang="en-US" dirty="0"/>
              <a:t>Architecture Agnostic</a:t>
            </a:r>
          </a:p>
          <a:p>
            <a:endParaRPr lang="en-CA" dirty="0"/>
          </a:p>
        </p:txBody>
      </p:sp>
      <p:sp>
        <p:nvSpPr>
          <p:cNvPr id="5" name="Text Placeholder 4">
            <a:extLst>
              <a:ext uri="{FF2B5EF4-FFF2-40B4-BE49-F238E27FC236}">
                <a16:creationId xmlns:a16="http://schemas.microsoft.com/office/drawing/2014/main" id="{221478AF-B408-4EC8-42EA-63D15BB25A2E}"/>
              </a:ext>
            </a:extLst>
          </p:cNvPr>
          <p:cNvSpPr>
            <a:spLocks noGrp="1"/>
          </p:cNvSpPr>
          <p:nvPr>
            <p:ph type="body" sz="quarter" idx="13"/>
          </p:nvPr>
        </p:nvSpPr>
        <p:spPr/>
        <p:txBody>
          <a:bodyPr/>
          <a:lstStyle/>
          <a:p>
            <a:endParaRPr lang="en-CA"/>
          </a:p>
        </p:txBody>
      </p:sp>
      <p:pic>
        <p:nvPicPr>
          <p:cNvPr id="11" name="Google Shape;266;p42">
            <a:extLst>
              <a:ext uri="{FF2B5EF4-FFF2-40B4-BE49-F238E27FC236}">
                <a16:creationId xmlns:a16="http://schemas.microsoft.com/office/drawing/2014/main" id="{605EEB72-B7E6-3AE1-19F4-C91E6719FCAB}"/>
              </a:ext>
            </a:extLst>
          </p:cNvPr>
          <p:cNvPicPr preferRelativeResize="0">
            <a:picLocks noChangeAspect="1"/>
          </p:cNvPicPr>
          <p:nvPr/>
        </p:nvPicPr>
        <p:blipFill rotWithShape="1">
          <a:blip r:embed="rId3">
            <a:alphaModFix/>
          </a:blip>
          <a:srcRect/>
          <a:stretch/>
        </p:blipFill>
        <p:spPr>
          <a:xfrm>
            <a:off x="342900" y="35323"/>
            <a:ext cx="2758851" cy="664573"/>
          </a:xfrm>
          <a:prstGeom prst="rect">
            <a:avLst/>
          </a:prstGeom>
          <a:noFill/>
          <a:ln>
            <a:noFill/>
          </a:ln>
        </p:spPr>
      </p:pic>
    </p:spTree>
    <p:extLst>
      <p:ext uri="{BB962C8B-B14F-4D97-AF65-F5344CB8AC3E}">
        <p14:creationId xmlns:p14="http://schemas.microsoft.com/office/powerpoint/2010/main" val="8906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FB02B07-587A-5C4A-5A82-D97084FC07A8}"/>
              </a:ext>
            </a:extLst>
          </p:cNvPr>
          <p:cNvSpPr>
            <a:spLocks noGrp="1"/>
          </p:cNvSpPr>
          <p:nvPr>
            <p:ph type="body" sz="quarter" idx="11"/>
          </p:nvPr>
        </p:nvSpPr>
        <p:spPr/>
        <p:txBody>
          <a:bodyPr/>
          <a:lstStyle/>
          <a:p>
            <a:r>
              <a:rPr lang="en-US" dirty="0"/>
              <a:t>Supports MPHO</a:t>
            </a:r>
            <a:endParaRPr lang="en-CA" dirty="0"/>
          </a:p>
        </p:txBody>
      </p:sp>
      <p:sp>
        <p:nvSpPr>
          <p:cNvPr id="13" name="Text Placeholder 12">
            <a:extLst>
              <a:ext uri="{FF2B5EF4-FFF2-40B4-BE49-F238E27FC236}">
                <a16:creationId xmlns:a16="http://schemas.microsoft.com/office/drawing/2014/main" id="{DCEB3520-C1B5-6F21-ACC6-7119480FC30C}"/>
              </a:ext>
            </a:extLst>
          </p:cNvPr>
          <p:cNvSpPr>
            <a:spLocks noGrp="1"/>
          </p:cNvSpPr>
          <p:nvPr>
            <p:ph type="body" sz="quarter" idx="12"/>
          </p:nvPr>
        </p:nvSpPr>
        <p:spPr/>
        <p:txBody>
          <a:bodyPr/>
          <a:lstStyle/>
          <a:p>
            <a:r>
              <a:rPr lang="en-CA" dirty="0"/>
              <a:t>Biologically Derived Product</a:t>
            </a:r>
          </a:p>
        </p:txBody>
      </p:sp>
      <p:sp>
        <p:nvSpPr>
          <p:cNvPr id="14" name="Text Placeholder 13">
            <a:extLst>
              <a:ext uri="{FF2B5EF4-FFF2-40B4-BE49-F238E27FC236}">
                <a16:creationId xmlns:a16="http://schemas.microsoft.com/office/drawing/2014/main" id="{FDC94115-DAE3-9370-4A35-419220259234}"/>
              </a:ext>
            </a:extLst>
          </p:cNvPr>
          <p:cNvSpPr>
            <a:spLocks noGrp="1"/>
          </p:cNvSpPr>
          <p:nvPr>
            <p:ph type="body" sz="quarter" idx="13"/>
          </p:nvPr>
        </p:nvSpPr>
        <p:spPr/>
        <p:txBody>
          <a:bodyPr/>
          <a:lstStyle/>
          <a:p>
            <a:r>
              <a:rPr lang="en-US" dirty="0"/>
              <a:t>First standard to describe a cell based product</a:t>
            </a:r>
          </a:p>
          <a:p>
            <a:r>
              <a:rPr lang="en-US" dirty="0"/>
              <a:t>Extensible to support future innovation</a:t>
            </a:r>
          </a:p>
          <a:p>
            <a:r>
              <a:rPr lang="en-US" dirty="0"/>
              <a:t>Works with existing building blocks:</a:t>
            </a:r>
          </a:p>
          <a:p>
            <a:pPr lvl="1"/>
            <a:r>
              <a:rPr lang="en-US" sz="1600" dirty="0">
                <a:solidFill>
                  <a:srgbClr val="7D7D7D"/>
                </a:solidFill>
                <a:latin typeface="Verdana" panose="020B0604030504040204" pitchFamily="34" charset="0"/>
                <a:ea typeface="Verdana" panose="020B0604030504040204" pitchFamily="34" charset="0"/>
                <a:cs typeface="Tahoma" panose="020B0604030504040204" pitchFamily="34" charset="0"/>
              </a:rPr>
              <a:t>Patient</a:t>
            </a:r>
          </a:p>
          <a:p>
            <a:pPr lvl="1"/>
            <a:r>
              <a:rPr lang="en-US" sz="1600" dirty="0">
                <a:solidFill>
                  <a:srgbClr val="7D7D7D"/>
                </a:solidFill>
                <a:latin typeface="Verdana" panose="020B0604030504040204" pitchFamily="34" charset="0"/>
                <a:ea typeface="Verdana" panose="020B0604030504040204" pitchFamily="34" charset="0"/>
                <a:cs typeface="Tahoma" panose="020B0604030504040204" pitchFamily="34" charset="0"/>
              </a:rPr>
              <a:t>Service Request</a:t>
            </a:r>
          </a:p>
          <a:p>
            <a:pPr lvl="1"/>
            <a:r>
              <a:rPr lang="en-US" sz="1600" dirty="0">
                <a:solidFill>
                  <a:srgbClr val="7D7D7D"/>
                </a:solidFill>
                <a:latin typeface="Verdana" panose="020B0604030504040204" pitchFamily="34" charset="0"/>
                <a:ea typeface="Verdana" panose="020B0604030504040204" pitchFamily="34" charset="0"/>
                <a:cs typeface="Tahoma" panose="020B0604030504040204" pitchFamily="34" charset="0"/>
              </a:rPr>
              <a:t>Observation</a:t>
            </a:r>
          </a:p>
          <a:p>
            <a:r>
              <a:rPr lang="en-US" dirty="0"/>
              <a:t>Supports MPHO Unique Identifier and </a:t>
            </a:r>
            <a:br>
              <a:rPr lang="en-US" dirty="0"/>
            </a:br>
            <a:r>
              <a:rPr lang="en-US" dirty="0" err="1"/>
              <a:t>CoI</a:t>
            </a:r>
            <a:r>
              <a:rPr lang="en-US" dirty="0"/>
              <a:t> Identifier today!</a:t>
            </a:r>
          </a:p>
        </p:txBody>
      </p:sp>
      <p:sp>
        <p:nvSpPr>
          <p:cNvPr id="15" name="Text Placeholder 14">
            <a:extLst>
              <a:ext uri="{FF2B5EF4-FFF2-40B4-BE49-F238E27FC236}">
                <a16:creationId xmlns:a16="http://schemas.microsoft.com/office/drawing/2014/main" id="{12CFB01F-2C70-A5D5-8A64-D01D7024DEB1}"/>
              </a:ext>
            </a:extLst>
          </p:cNvPr>
          <p:cNvSpPr>
            <a:spLocks noGrp="1"/>
          </p:cNvSpPr>
          <p:nvPr>
            <p:ph type="body" sz="quarter" idx="14"/>
          </p:nvPr>
        </p:nvSpPr>
        <p:spPr/>
        <p:txBody>
          <a:bodyPr/>
          <a:lstStyle/>
          <a:p>
            <a:endParaRPr lang="en-CA"/>
          </a:p>
        </p:txBody>
      </p:sp>
      <p:sp>
        <p:nvSpPr>
          <p:cNvPr id="16" name="Text Placeholder 15">
            <a:extLst>
              <a:ext uri="{FF2B5EF4-FFF2-40B4-BE49-F238E27FC236}">
                <a16:creationId xmlns:a16="http://schemas.microsoft.com/office/drawing/2014/main" id="{3DFF59A3-CC8B-E3E0-DA18-60570719B827}"/>
              </a:ext>
            </a:extLst>
          </p:cNvPr>
          <p:cNvSpPr>
            <a:spLocks noGrp="1"/>
          </p:cNvSpPr>
          <p:nvPr>
            <p:ph type="body" sz="quarter" idx="15"/>
          </p:nvPr>
        </p:nvSpPr>
        <p:spPr/>
        <p:txBody>
          <a:bodyPr/>
          <a:lstStyle/>
          <a:p>
            <a:endParaRPr lang="en-CA"/>
          </a:p>
        </p:txBody>
      </p:sp>
      <p:sp>
        <p:nvSpPr>
          <p:cNvPr id="17" name="Text Placeholder 16">
            <a:extLst>
              <a:ext uri="{FF2B5EF4-FFF2-40B4-BE49-F238E27FC236}">
                <a16:creationId xmlns:a16="http://schemas.microsoft.com/office/drawing/2014/main" id="{D6D9C70F-D313-3155-ADD4-0F31A4F3DDBC}"/>
              </a:ext>
            </a:extLst>
          </p:cNvPr>
          <p:cNvSpPr>
            <a:spLocks noGrp="1"/>
          </p:cNvSpPr>
          <p:nvPr>
            <p:ph type="body" sz="quarter" idx="16"/>
          </p:nvPr>
        </p:nvSpPr>
        <p:spPr/>
        <p:txBody>
          <a:bodyPr/>
          <a:lstStyle/>
          <a:p>
            <a:endParaRPr lang="en-CA"/>
          </a:p>
        </p:txBody>
      </p:sp>
      <p:pic>
        <p:nvPicPr>
          <p:cNvPr id="11" name="Google Shape;295;p45">
            <a:extLst>
              <a:ext uri="{FF2B5EF4-FFF2-40B4-BE49-F238E27FC236}">
                <a16:creationId xmlns:a16="http://schemas.microsoft.com/office/drawing/2014/main" id="{A0189E28-C844-FBFC-686B-451B6A141D3E}"/>
              </a:ext>
            </a:extLst>
          </p:cNvPr>
          <p:cNvPicPr preferRelativeResize="0"/>
          <p:nvPr/>
        </p:nvPicPr>
        <p:blipFill rotWithShape="1">
          <a:blip r:embed="rId3">
            <a:alphaModFix/>
          </a:blip>
          <a:srcRect/>
          <a:stretch/>
        </p:blipFill>
        <p:spPr>
          <a:xfrm>
            <a:off x="6096000" y="956089"/>
            <a:ext cx="6019489" cy="5060233"/>
          </a:xfrm>
          <a:prstGeom prst="rect">
            <a:avLst/>
          </a:prstGeom>
          <a:noFill/>
          <a:ln>
            <a:noFill/>
          </a:ln>
        </p:spPr>
      </p:pic>
      <p:pic>
        <p:nvPicPr>
          <p:cNvPr id="18" name="Google Shape;266;p42">
            <a:extLst>
              <a:ext uri="{FF2B5EF4-FFF2-40B4-BE49-F238E27FC236}">
                <a16:creationId xmlns:a16="http://schemas.microsoft.com/office/drawing/2014/main" id="{AA935DA0-5AFE-0266-F8F1-24185308F987}"/>
              </a:ext>
            </a:extLst>
          </p:cNvPr>
          <p:cNvPicPr preferRelativeResize="0">
            <a:picLocks noChangeAspect="1"/>
          </p:cNvPicPr>
          <p:nvPr/>
        </p:nvPicPr>
        <p:blipFill rotWithShape="1">
          <a:blip r:embed="rId4">
            <a:alphaModFix/>
          </a:blip>
          <a:srcRect/>
          <a:stretch/>
        </p:blipFill>
        <p:spPr>
          <a:xfrm>
            <a:off x="342900" y="35323"/>
            <a:ext cx="2758851" cy="664573"/>
          </a:xfrm>
          <a:prstGeom prst="rect">
            <a:avLst/>
          </a:prstGeom>
          <a:noFill/>
          <a:ln>
            <a:noFill/>
          </a:ln>
        </p:spPr>
      </p:pic>
    </p:spTree>
    <p:extLst>
      <p:ext uri="{BB962C8B-B14F-4D97-AF65-F5344CB8AC3E}">
        <p14:creationId xmlns:p14="http://schemas.microsoft.com/office/powerpoint/2010/main" val="231676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FB02B07-587A-5C4A-5A82-D97084FC07A8}"/>
              </a:ext>
            </a:extLst>
          </p:cNvPr>
          <p:cNvSpPr>
            <a:spLocks noGrp="1"/>
          </p:cNvSpPr>
          <p:nvPr>
            <p:ph type="body" sz="quarter" idx="11"/>
          </p:nvPr>
        </p:nvSpPr>
        <p:spPr/>
        <p:txBody>
          <a:bodyPr/>
          <a:lstStyle/>
          <a:p>
            <a:r>
              <a:rPr lang="en-US" dirty="0"/>
              <a:t>FHIR Profiles</a:t>
            </a:r>
            <a:endParaRPr lang="en-CA" dirty="0"/>
          </a:p>
        </p:txBody>
      </p:sp>
      <p:sp>
        <p:nvSpPr>
          <p:cNvPr id="14" name="Text Placeholder 13">
            <a:extLst>
              <a:ext uri="{FF2B5EF4-FFF2-40B4-BE49-F238E27FC236}">
                <a16:creationId xmlns:a16="http://schemas.microsoft.com/office/drawing/2014/main" id="{FDC94115-DAE3-9370-4A35-419220259234}"/>
              </a:ext>
            </a:extLst>
          </p:cNvPr>
          <p:cNvSpPr>
            <a:spLocks noGrp="1"/>
          </p:cNvSpPr>
          <p:nvPr>
            <p:ph type="body" sz="quarter" idx="13"/>
          </p:nvPr>
        </p:nvSpPr>
        <p:spPr>
          <a:xfrm>
            <a:off x="760007" y="1675855"/>
            <a:ext cx="5224230" cy="4410780"/>
          </a:xfrm>
        </p:spPr>
        <p:txBody>
          <a:bodyPr/>
          <a:lstStyle/>
          <a:p>
            <a:r>
              <a:rPr lang="en-US" dirty="0"/>
              <a:t>A set of constraints on a FHIR resource represented by a structure definition.</a:t>
            </a:r>
          </a:p>
          <a:p>
            <a:r>
              <a:rPr lang="en-US" dirty="0"/>
              <a:t>Rules about which resource elements are used</a:t>
            </a:r>
          </a:p>
          <a:p>
            <a:r>
              <a:rPr lang="en-US" dirty="0"/>
              <a:t>Extensions on resource elements</a:t>
            </a:r>
          </a:p>
          <a:p>
            <a:r>
              <a:rPr lang="en-US" dirty="0"/>
              <a:t>Rules that create specific bindings of terminology to a resource element</a:t>
            </a:r>
          </a:p>
          <a:p>
            <a:r>
              <a:rPr lang="en-US" dirty="0"/>
              <a:t>Computable: Validate and check that a submitted resource conforms</a:t>
            </a:r>
          </a:p>
          <a:p>
            <a:r>
              <a:rPr lang="en-US" dirty="0"/>
              <a:t>Can be published to registry.fhir.org and can be discovered</a:t>
            </a:r>
            <a:endParaRPr lang="en-CA" dirty="0"/>
          </a:p>
          <a:p>
            <a:pPr marL="0" indent="0">
              <a:buNone/>
            </a:pPr>
            <a:endParaRPr lang="en-US" dirty="0"/>
          </a:p>
          <a:p>
            <a:endParaRPr lang="en-US" dirty="0"/>
          </a:p>
        </p:txBody>
      </p:sp>
      <p:sp>
        <p:nvSpPr>
          <p:cNvPr id="15" name="Text Placeholder 14">
            <a:extLst>
              <a:ext uri="{FF2B5EF4-FFF2-40B4-BE49-F238E27FC236}">
                <a16:creationId xmlns:a16="http://schemas.microsoft.com/office/drawing/2014/main" id="{12CFB01F-2C70-A5D5-8A64-D01D7024DEB1}"/>
              </a:ext>
            </a:extLst>
          </p:cNvPr>
          <p:cNvSpPr>
            <a:spLocks noGrp="1"/>
          </p:cNvSpPr>
          <p:nvPr>
            <p:ph type="body" sz="quarter" idx="14"/>
          </p:nvPr>
        </p:nvSpPr>
        <p:spPr/>
        <p:txBody>
          <a:bodyPr/>
          <a:lstStyle/>
          <a:p>
            <a:endParaRPr lang="en-CA" dirty="0"/>
          </a:p>
        </p:txBody>
      </p:sp>
      <p:sp>
        <p:nvSpPr>
          <p:cNvPr id="16" name="Text Placeholder 15">
            <a:extLst>
              <a:ext uri="{FF2B5EF4-FFF2-40B4-BE49-F238E27FC236}">
                <a16:creationId xmlns:a16="http://schemas.microsoft.com/office/drawing/2014/main" id="{3DFF59A3-CC8B-E3E0-DA18-60570719B827}"/>
              </a:ext>
            </a:extLst>
          </p:cNvPr>
          <p:cNvSpPr>
            <a:spLocks noGrp="1"/>
          </p:cNvSpPr>
          <p:nvPr>
            <p:ph type="body" sz="quarter" idx="15"/>
          </p:nvPr>
        </p:nvSpPr>
        <p:spPr/>
        <p:txBody>
          <a:bodyPr/>
          <a:lstStyle/>
          <a:p>
            <a:endParaRPr lang="en-CA" dirty="0"/>
          </a:p>
        </p:txBody>
      </p:sp>
      <p:sp>
        <p:nvSpPr>
          <p:cNvPr id="17" name="Text Placeholder 16">
            <a:extLst>
              <a:ext uri="{FF2B5EF4-FFF2-40B4-BE49-F238E27FC236}">
                <a16:creationId xmlns:a16="http://schemas.microsoft.com/office/drawing/2014/main" id="{D6D9C70F-D313-3155-ADD4-0F31A4F3DDBC}"/>
              </a:ext>
            </a:extLst>
          </p:cNvPr>
          <p:cNvSpPr>
            <a:spLocks noGrp="1"/>
          </p:cNvSpPr>
          <p:nvPr>
            <p:ph type="body" sz="quarter" idx="16"/>
          </p:nvPr>
        </p:nvSpPr>
        <p:spPr/>
        <p:txBody>
          <a:bodyPr/>
          <a:lstStyle/>
          <a:p>
            <a:endParaRPr lang="en-CA" dirty="0"/>
          </a:p>
        </p:txBody>
      </p:sp>
      <p:pic>
        <p:nvPicPr>
          <p:cNvPr id="18" name="Google Shape;266;p42">
            <a:extLst>
              <a:ext uri="{FF2B5EF4-FFF2-40B4-BE49-F238E27FC236}">
                <a16:creationId xmlns:a16="http://schemas.microsoft.com/office/drawing/2014/main" id="{AA935DA0-5AFE-0266-F8F1-24185308F987}"/>
              </a:ext>
            </a:extLst>
          </p:cNvPr>
          <p:cNvPicPr preferRelativeResize="0">
            <a:picLocks noChangeAspect="1"/>
          </p:cNvPicPr>
          <p:nvPr/>
        </p:nvPicPr>
        <p:blipFill rotWithShape="1">
          <a:blip r:embed="rId4">
            <a:alphaModFix/>
          </a:blip>
          <a:srcRect/>
          <a:stretch/>
        </p:blipFill>
        <p:spPr>
          <a:xfrm>
            <a:off x="342900" y="35323"/>
            <a:ext cx="2758851" cy="664573"/>
          </a:xfrm>
          <a:prstGeom prst="rect">
            <a:avLst/>
          </a:prstGeom>
          <a:noFill/>
          <a:ln>
            <a:noFill/>
          </a:ln>
        </p:spPr>
      </p:pic>
      <p:pic>
        <p:nvPicPr>
          <p:cNvPr id="3" name="Picture 2" descr="A diagram of a building block&#10;&#10;Description automatically generated">
            <a:extLst>
              <a:ext uri="{FF2B5EF4-FFF2-40B4-BE49-F238E27FC236}">
                <a16:creationId xmlns:a16="http://schemas.microsoft.com/office/drawing/2014/main" id="{7E6A0C99-0EE5-D9AC-4A10-DE12AC9B768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859181" y="771365"/>
            <a:ext cx="3708972" cy="5521556"/>
          </a:xfrm>
          <a:prstGeom prst="rect">
            <a:avLst/>
          </a:prstGeom>
        </p:spPr>
      </p:pic>
    </p:spTree>
    <p:extLst>
      <p:ext uri="{BB962C8B-B14F-4D97-AF65-F5344CB8AC3E}">
        <p14:creationId xmlns:p14="http://schemas.microsoft.com/office/powerpoint/2010/main" val="45917933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5F95335-D097-8363-0A32-D82B6E4524DA}"/>
              </a:ext>
            </a:extLst>
          </p:cNvPr>
          <p:cNvSpPr>
            <a:spLocks noGrp="1"/>
          </p:cNvSpPr>
          <p:nvPr>
            <p:ph type="body" sz="quarter" idx="11"/>
          </p:nvPr>
        </p:nvSpPr>
        <p:spPr/>
        <p:txBody>
          <a:bodyPr/>
          <a:lstStyle/>
          <a:p>
            <a:r>
              <a:rPr lang="en-US" sz="2400" b="0" dirty="0"/>
              <a:t>Profiles for MPHO?</a:t>
            </a:r>
            <a:endParaRPr lang="en-CA" sz="2400" b="0" dirty="0"/>
          </a:p>
        </p:txBody>
      </p:sp>
      <p:sp>
        <p:nvSpPr>
          <p:cNvPr id="12" name="Text Placeholder 11">
            <a:extLst>
              <a:ext uri="{FF2B5EF4-FFF2-40B4-BE49-F238E27FC236}">
                <a16:creationId xmlns:a16="http://schemas.microsoft.com/office/drawing/2014/main" id="{8BC37FEF-905C-9D6C-440B-AD5B7188879E}"/>
              </a:ext>
            </a:extLst>
          </p:cNvPr>
          <p:cNvSpPr>
            <a:spLocks noGrp="1"/>
          </p:cNvSpPr>
          <p:nvPr>
            <p:ph type="body" sz="quarter" idx="14"/>
          </p:nvPr>
        </p:nvSpPr>
        <p:spPr/>
        <p:txBody>
          <a:bodyPr/>
          <a:lstStyle/>
          <a:p>
            <a:r>
              <a:rPr lang="en-US" dirty="0"/>
              <a:t>Or Reuse?</a:t>
            </a:r>
            <a:endParaRPr lang="en-CA" dirty="0"/>
          </a:p>
        </p:txBody>
      </p:sp>
      <p:sp>
        <p:nvSpPr>
          <p:cNvPr id="13" name="Text Placeholder 12">
            <a:extLst>
              <a:ext uri="{FF2B5EF4-FFF2-40B4-BE49-F238E27FC236}">
                <a16:creationId xmlns:a16="http://schemas.microsoft.com/office/drawing/2014/main" id="{AC5DCA18-9C98-BF8D-3A87-576A25D39CF3}"/>
              </a:ext>
            </a:extLst>
          </p:cNvPr>
          <p:cNvSpPr>
            <a:spLocks noGrp="1"/>
          </p:cNvSpPr>
          <p:nvPr>
            <p:ph type="body" sz="quarter" idx="15"/>
          </p:nvPr>
        </p:nvSpPr>
        <p:spPr/>
        <p:txBody>
          <a:bodyPr/>
          <a:lstStyle/>
          <a:p>
            <a:endParaRPr lang="en-CA"/>
          </a:p>
        </p:txBody>
      </p:sp>
      <p:sp>
        <p:nvSpPr>
          <p:cNvPr id="14" name="Text Placeholder 13">
            <a:extLst>
              <a:ext uri="{FF2B5EF4-FFF2-40B4-BE49-F238E27FC236}">
                <a16:creationId xmlns:a16="http://schemas.microsoft.com/office/drawing/2014/main" id="{9FDF9EB8-CA0D-CE93-41DA-69C0EEBD47C2}"/>
              </a:ext>
            </a:extLst>
          </p:cNvPr>
          <p:cNvSpPr>
            <a:spLocks noGrp="1"/>
          </p:cNvSpPr>
          <p:nvPr>
            <p:ph type="body" sz="quarter" idx="16"/>
          </p:nvPr>
        </p:nvSpPr>
        <p:spPr/>
        <p:txBody>
          <a:bodyPr/>
          <a:lstStyle/>
          <a:p>
            <a:pPr marL="0" indent="0" algn="l">
              <a:lnSpc>
                <a:spcPct val="100000"/>
              </a:lnSpc>
              <a:spcBef>
                <a:spcPts val="2400"/>
              </a:spcBef>
              <a:buNone/>
            </a:pPr>
            <a:r>
              <a:rPr lang="en-US" dirty="0"/>
              <a:t>Can we consider collaborating to create common profiles?</a:t>
            </a:r>
          </a:p>
          <a:p>
            <a:pPr marL="0" indent="0" algn="l">
              <a:lnSpc>
                <a:spcPct val="100000"/>
              </a:lnSpc>
              <a:spcBef>
                <a:spcPts val="2400"/>
              </a:spcBef>
              <a:buNone/>
            </a:pPr>
            <a:r>
              <a:rPr lang="en-US" b="1" dirty="0"/>
              <a:t>Commercial Portals</a:t>
            </a:r>
            <a:br>
              <a:rPr lang="en-US" b="1" dirty="0"/>
            </a:br>
            <a:r>
              <a:rPr lang="en-US" dirty="0"/>
              <a:t>Standards Coordinating Body for Gene, Cell, and Regenerative Medicines and Cell-Based Drug Discovery (SCB)</a:t>
            </a:r>
          </a:p>
          <a:p>
            <a:pPr marL="0" indent="0" algn="l">
              <a:lnSpc>
                <a:spcPct val="100000"/>
              </a:lnSpc>
              <a:spcBef>
                <a:spcPts val="2400"/>
              </a:spcBef>
              <a:buNone/>
            </a:pPr>
            <a:r>
              <a:rPr lang="en-US" b="1" dirty="0"/>
              <a:t>Outcome Registries:</a:t>
            </a:r>
            <a:br>
              <a:rPr lang="en-US" b="1" dirty="0"/>
            </a:br>
            <a:r>
              <a:rPr lang="en-US" dirty="0"/>
              <a:t>(CIBMTR, EBMT)</a:t>
            </a:r>
          </a:p>
          <a:p>
            <a:pPr marL="0" indent="0" algn="l">
              <a:lnSpc>
                <a:spcPct val="100000"/>
              </a:lnSpc>
              <a:spcBef>
                <a:spcPts val="2400"/>
              </a:spcBef>
              <a:buNone/>
            </a:pPr>
            <a:r>
              <a:rPr lang="en-US" b="1" dirty="0"/>
              <a:t>Biovigilance: </a:t>
            </a:r>
            <a:r>
              <a:rPr lang="en-US" dirty="0"/>
              <a:t>US CDC, Health Canada, AABB… and many more in this room</a:t>
            </a:r>
          </a:p>
        </p:txBody>
      </p:sp>
      <p:sp>
        <p:nvSpPr>
          <p:cNvPr id="15" name="Text Placeholder 14">
            <a:extLst>
              <a:ext uri="{FF2B5EF4-FFF2-40B4-BE49-F238E27FC236}">
                <a16:creationId xmlns:a16="http://schemas.microsoft.com/office/drawing/2014/main" id="{8BF1E970-F8D9-563B-FFBB-496549AE4AFD}"/>
              </a:ext>
            </a:extLst>
          </p:cNvPr>
          <p:cNvSpPr>
            <a:spLocks noGrp="1"/>
          </p:cNvSpPr>
          <p:nvPr>
            <p:ph type="body" sz="quarter" idx="17"/>
          </p:nvPr>
        </p:nvSpPr>
        <p:spPr/>
        <p:txBody>
          <a:bodyPr/>
          <a:lstStyle/>
          <a:p>
            <a:pPr marL="0" indent="0" algn="l">
              <a:lnSpc>
                <a:spcPct val="100000"/>
              </a:lnSpc>
              <a:spcBef>
                <a:spcPts val="2400"/>
              </a:spcBef>
              <a:buNone/>
            </a:pPr>
            <a:r>
              <a:rPr lang="en-US" dirty="0"/>
              <a:t>Existing FHIR profiles can be used by anybody!</a:t>
            </a:r>
          </a:p>
          <a:p>
            <a:pPr marL="0" indent="0" algn="l">
              <a:lnSpc>
                <a:spcPct val="100000"/>
              </a:lnSpc>
              <a:spcBef>
                <a:spcPts val="2400"/>
              </a:spcBef>
              <a:buNone/>
            </a:pPr>
            <a:r>
              <a:rPr lang="en-US" dirty="0"/>
              <a:t>US DOD </a:t>
            </a:r>
          </a:p>
          <a:p>
            <a:pPr marL="0" indent="0" algn="l">
              <a:lnSpc>
                <a:spcPct val="100000"/>
              </a:lnSpc>
              <a:spcBef>
                <a:spcPts val="2400"/>
              </a:spcBef>
              <a:buNone/>
            </a:pPr>
            <a:endParaRPr lang="en-US" dirty="0"/>
          </a:p>
          <a:p>
            <a:pPr marL="0" indent="0">
              <a:buNone/>
            </a:pPr>
            <a:endParaRPr lang="en-CA" dirty="0"/>
          </a:p>
        </p:txBody>
      </p:sp>
      <p:sp>
        <p:nvSpPr>
          <p:cNvPr id="16" name="Text Placeholder 15">
            <a:extLst>
              <a:ext uri="{FF2B5EF4-FFF2-40B4-BE49-F238E27FC236}">
                <a16:creationId xmlns:a16="http://schemas.microsoft.com/office/drawing/2014/main" id="{87C8645F-2823-74F8-B4E2-FB18F9DCBE20}"/>
              </a:ext>
            </a:extLst>
          </p:cNvPr>
          <p:cNvSpPr>
            <a:spLocks noGrp="1"/>
          </p:cNvSpPr>
          <p:nvPr>
            <p:ph type="body" sz="quarter" idx="18"/>
          </p:nvPr>
        </p:nvSpPr>
        <p:spPr/>
        <p:txBody>
          <a:bodyPr/>
          <a:lstStyle/>
          <a:p>
            <a:endParaRPr lang="en-CA"/>
          </a:p>
        </p:txBody>
      </p:sp>
      <p:sp>
        <p:nvSpPr>
          <p:cNvPr id="11" name="Text Placeholder 10">
            <a:extLst>
              <a:ext uri="{FF2B5EF4-FFF2-40B4-BE49-F238E27FC236}">
                <a16:creationId xmlns:a16="http://schemas.microsoft.com/office/drawing/2014/main" id="{6206DD39-7A16-32EA-DE6D-747840D2D0A4}"/>
              </a:ext>
            </a:extLst>
          </p:cNvPr>
          <p:cNvSpPr>
            <a:spLocks noGrp="1"/>
          </p:cNvSpPr>
          <p:nvPr>
            <p:ph type="body" sz="quarter" idx="13"/>
          </p:nvPr>
        </p:nvSpPr>
        <p:spPr/>
        <p:txBody>
          <a:bodyPr/>
          <a:lstStyle/>
          <a:p>
            <a:endParaRPr lang="en-CA"/>
          </a:p>
        </p:txBody>
      </p:sp>
      <p:pic>
        <p:nvPicPr>
          <p:cNvPr id="9" name="Picture 8" descr="Instructions for building a house&#10;&#10;Description automatically generated">
            <a:extLst>
              <a:ext uri="{FF2B5EF4-FFF2-40B4-BE49-F238E27FC236}">
                <a16:creationId xmlns:a16="http://schemas.microsoft.com/office/drawing/2014/main" id="{B3DE9853-C5D5-7B38-C9B4-11526046F1EE}"/>
              </a:ext>
            </a:extLst>
          </p:cNvPr>
          <p:cNvPicPr>
            <a:picLocks noChangeAspect="1"/>
          </p:cNvPicPr>
          <p:nvPr/>
        </p:nvPicPr>
        <p:blipFill>
          <a:blip r:embed="rId2"/>
          <a:stretch>
            <a:fillRect/>
          </a:stretch>
        </p:blipFill>
        <p:spPr>
          <a:xfrm>
            <a:off x="4178447" y="819805"/>
            <a:ext cx="3835108" cy="5465380"/>
          </a:xfrm>
          <a:prstGeom prst="rect">
            <a:avLst/>
          </a:prstGeom>
        </p:spPr>
      </p:pic>
      <p:pic>
        <p:nvPicPr>
          <p:cNvPr id="17" name="Google Shape;266;p42">
            <a:extLst>
              <a:ext uri="{FF2B5EF4-FFF2-40B4-BE49-F238E27FC236}">
                <a16:creationId xmlns:a16="http://schemas.microsoft.com/office/drawing/2014/main" id="{32E00D26-72EE-4DAA-33A1-C308F93BB5F6}"/>
              </a:ext>
            </a:extLst>
          </p:cNvPr>
          <p:cNvPicPr preferRelativeResize="0">
            <a:picLocks noChangeAspect="1"/>
          </p:cNvPicPr>
          <p:nvPr/>
        </p:nvPicPr>
        <p:blipFill rotWithShape="1">
          <a:blip r:embed="rId3">
            <a:alphaModFix/>
          </a:blip>
          <a:srcRect/>
          <a:stretch/>
        </p:blipFill>
        <p:spPr>
          <a:xfrm>
            <a:off x="342900" y="35323"/>
            <a:ext cx="2758851" cy="664573"/>
          </a:xfrm>
          <a:prstGeom prst="rect">
            <a:avLst/>
          </a:prstGeom>
          <a:noFill/>
          <a:ln>
            <a:noFill/>
          </a:ln>
        </p:spPr>
      </p:pic>
      <p:pic>
        <p:nvPicPr>
          <p:cNvPr id="21" name="Picture 20">
            <a:extLst>
              <a:ext uri="{FF2B5EF4-FFF2-40B4-BE49-F238E27FC236}">
                <a16:creationId xmlns:a16="http://schemas.microsoft.com/office/drawing/2014/main" id="{180F0B31-ED27-00FC-47BD-06BAE613E75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226172" y="1890617"/>
            <a:ext cx="3647090" cy="3869183"/>
          </a:xfrm>
          <a:prstGeom prst="rect">
            <a:avLst/>
          </a:prstGeom>
        </p:spPr>
      </p:pic>
    </p:spTree>
    <p:extLst>
      <p:ext uri="{BB962C8B-B14F-4D97-AF65-F5344CB8AC3E}">
        <p14:creationId xmlns:p14="http://schemas.microsoft.com/office/powerpoint/2010/main" val="163680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376064-19B6-1FD5-BC47-B0CB09E3C2A4}"/>
              </a:ext>
            </a:extLst>
          </p:cNvPr>
          <p:cNvSpPr>
            <a:spLocks noGrp="1"/>
          </p:cNvSpPr>
          <p:nvPr>
            <p:ph type="body" sz="quarter" idx="11"/>
          </p:nvPr>
        </p:nvSpPr>
        <p:spPr/>
        <p:txBody>
          <a:bodyPr/>
          <a:lstStyle/>
          <a:p>
            <a:r>
              <a:rPr lang="en-US" dirty="0"/>
              <a:t>We Need You!</a:t>
            </a:r>
          </a:p>
        </p:txBody>
      </p:sp>
      <p:sp>
        <p:nvSpPr>
          <p:cNvPr id="3" name="Text Placeholder 2">
            <a:extLst>
              <a:ext uri="{FF2B5EF4-FFF2-40B4-BE49-F238E27FC236}">
                <a16:creationId xmlns:a16="http://schemas.microsoft.com/office/drawing/2014/main" id="{67AD2517-60F0-832D-957E-F3242B1797E7}"/>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BACA6A72-A4F4-C93D-BF92-0EE108A1D7FF}"/>
              </a:ext>
            </a:extLst>
          </p:cNvPr>
          <p:cNvSpPr>
            <a:spLocks noGrp="1"/>
          </p:cNvSpPr>
          <p:nvPr>
            <p:ph type="body" sz="quarter" idx="13"/>
          </p:nvPr>
        </p:nvSpPr>
        <p:spPr/>
        <p:txBody>
          <a:bodyPr/>
          <a:lstStyle/>
          <a:p>
            <a:r>
              <a:rPr lang="en-US" dirty="0"/>
              <a:t>Seek opportunities to influence data standards such as </a:t>
            </a:r>
            <a:r>
              <a:rPr lang="en-US" b="1" dirty="0"/>
              <a:t>HL7 FHIR </a:t>
            </a:r>
            <a:r>
              <a:rPr lang="en-US" dirty="0"/>
              <a:t>and the </a:t>
            </a:r>
            <a:r>
              <a:rPr lang="en-US" b="1" dirty="0"/>
              <a:t>USCDI</a:t>
            </a:r>
            <a:r>
              <a:rPr lang="en-US" dirty="0"/>
              <a:t> (Even if you aren’t American)</a:t>
            </a:r>
          </a:p>
          <a:p>
            <a:r>
              <a:rPr lang="en-US" dirty="0"/>
              <a:t>Ask developers of electronic health records to incorporate MPHO Unique Identifier and FHIR Biologically Derived Product</a:t>
            </a:r>
          </a:p>
          <a:p>
            <a:r>
              <a:rPr lang="en-US" dirty="0"/>
              <a:t>Notify ICCBBA of EHR/Electronic Data Standards development in your country</a:t>
            </a:r>
          </a:p>
        </p:txBody>
      </p:sp>
      <p:sp>
        <p:nvSpPr>
          <p:cNvPr id="5" name="Text Placeholder 4">
            <a:extLst>
              <a:ext uri="{FF2B5EF4-FFF2-40B4-BE49-F238E27FC236}">
                <a16:creationId xmlns:a16="http://schemas.microsoft.com/office/drawing/2014/main" id="{742435A2-76D8-F8C5-5735-DB0B480A4E6B}"/>
              </a:ext>
            </a:extLst>
          </p:cNvPr>
          <p:cNvSpPr>
            <a:spLocks noGrp="1"/>
          </p:cNvSpPr>
          <p:nvPr>
            <p:ph type="body" sz="quarter" idx="14"/>
          </p:nvPr>
        </p:nvSpPr>
        <p:spPr/>
        <p:txBody>
          <a:bodyPr/>
          <a:lstStyle/>
          <a:p>
            <a:r>
              <a:rPr lang="en-US" dirty="0"/>
              <a:t>Thank you!</a:t>
            </a:r>
          </a:p>
        </p:txBody>
      </p:sp>
      <p:sp>
        <p:nvSpPr>
          <p:cNvPr id="6" name="Text Placeholder 5">
            <a:extLst>
              <a:ext uri="{FF2B5EF4-FFF2-40B4-BE49-F238E27FC236}">
                <a16:creationId xmlns:a16="http://schemas.microsoft.com/office/drawing/2014/main" id="{35A80D0D-2508-0820-030A-501030C2A10C}"/>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CB8358DF-97E3-7F8B-57B7-DA265AF05EE6}"/>
              </a:ext>
            </a:extLst>
          </p:cNvPr>
          <p:cNvSpPr>
            <a:spLocks noGrp="1"/>
          </p:cNvSpPr>
          <p:nvPr>
            <p:ph type="body" sz="quarter" idx="16"/>
          </p:nvPr>
        </p:nvSpPr>
        <p:spPr/>
        <p:txBody>
          <a:bodyPr/>
          <a:lstStyle/>
          <a:p>
            <a:endParaRPr lang="en-US"/>
          </a:p>
        </p:txBody>
      </p:sp>
      <p:sp>
        <p:nvSpPr>
          <p:cNvPr id="9" name="TextBox 8">
            <a:extLst>
              <a:ext uri="{FF2B5EF4-FFF2-40B4-BE49-F238E27FC236}">
                <a16:creationId xmlns:a16="http://schemas.microsoft.com/office/drawing/2014/main" id="{DE83147E-5F7D-B36C-456C-453995DE7026}"/>
              </a:ext>
            </a:extLst>
          </p:cNvPr>
          <p:cNvSpPr txBox="1"/>
          <p:nvPr/>
        </p:nvSpPr>
        <p:spPr>
          <a:xfrm>
            <a:off x="7366002" y="4622685"/>
            <a:ext cx="3435370" cy="523220"/>
          </a:xfrm>
          <a:prstGeom prst="rect">
            <a:avLst/>
          </a:prstGeom>
          <a:noFill/>
        </p:spPr>
        <p:txBody>
          <a:bodyPr wrap="square" rtlCol="0">
            <a:spAutoFit/>
          </a:bodyPr>
          <a:lstStyle/>
          <a:p>
            <a:pPr algn="ctr"/>
            <a:r>
              <a:rPr lang="en-US" sz="1400" dirty="0">
                <a:solidFill>
                  <a:schemeClr val="bg1"/>
                </a:solidFill>
                <a:latin typeface="Verdana" panose="020B0604030504040204" pitchFamily="34" charset="0"/>
                <a:ea typeface="Verdana" panose="020B0604030504040204" pitchFamily="34" charset="0"/>
              </a:rPr>
              <a:t>Contact me on LinkedIn if you’d like to discuss this further!</a:t>
            </a:r>
          </a:p>
        </p:txBody>
      </p:sp>
      <p:pic>
        <p:nvPicPr>
          <p:cNvPr id="12" name="Picture 11" descr="A qr code with a few squares&#10;&#10;Description automatically generated">
            <a:extLst>
              <a:ext uri="{FF2B5EF4-FFF2-40B4-BE49-F238E27FC236}">
                <a16:creationId xmlns:a16="http://schemas.microsoft.com/office/drawing/2014/main" id="{171F848D-958B-E7A2-6303-7C95A5676B5B}"/>
              </a:ext>
            </a:extLst>
          </p:cNvPr>
          <p:cNvPicPr>
            <a:picLocks noChangeAspect="1"/>
          </p:cNvPicPr>
          <p:nvPr/>
        </p:nvPicPr>
        <p:blipFill>
          <a:blip r:embed="rId3"/>
          <a:stretch>
            <a:fillRect/>
          </a:stretch>
        </p:blipFill>
        <p:spPr>
          <a:xfrm>
            <a:off x="8067687" y="2413000"/>
            <a:ext cx="2032000" cy="2032000"/>
          </a:xfrm>
          <a:prstGeom prst="rect">
            <a:avLst/>
          </a:prstGeom>
        </p:spPr>
      </p:pic>
    </p:spTree>
    <p:extLst>
      <p:ext uri="{BB962C8B-B14F-4D97-AF65-F5344CB8AC3E}">
        <p14:creationId xmlns:p14="http://schemas.microsoft.com/office/powerpoint/2010/main" val="165880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E97CEE-5B7C-E389-61E2-FB929A6903E2}"/>
              </a:ext>
            </a:extLst>
          </p:cNvPr>
          <p:cNvSpPr>
            <a:spLocks noGrp="1"/>
          </p:cNvSpPr>
          <p:nvPr>
            <p:ph type="body" sz="quarter" idx="11"/>
          </p:nvPr>
        </p:nvSpPr>
        <p:spPr/>
        <p:txBody>
          <a:bodyPr/>
          <a:lstStyle/>
          <a:p>
            <a:r>
              <a:rPr lang="en-US" dirty="0"/>
              <a:t>Disclosures</a:t>
            </a:r>
          </a:p>
        </p:txBody>
      </p:sp>
      <p:sp>
        <p:nvSpPr>
          <p:cNvPr id="6" name="Text Placeholder 5">
            <a:extLst>
              <a:ext uri="{FF2B5EF4-FFF2-40B4-BE49-F238E27FC236}">
                <a16:creationId xmlns:a16="http://schemas.microsoft.com/office/drawing/2014/main" id="{307B4758-21B7-5E69-1866-2271B06BD3DB}"/>
              </a:ext>
            </a:extLst>
          </p:cNvPr>
          <p:cNvSpPr>
            <a:spLocks noGrp="1"/>
          </p:cNvSpPr>
          <p:nvPr>
            <p:ph type="body" sz="quarter" idx="12"/>
          </p:nvPr>
        </p:nvSpPr>
        <p:spPr/>
        <p:txBody>
          <a:bodyPr/>
          <a:lstStyle/>
          <a:p>
            <a:endParaRPr lang="en-US" dirty="0"/>
          </a:p>
        </p:txBody>
      </p:sp>
      <p:sp>
        <p:nvSpPr>
          <p:cNvPr id="7" name="Text Placeholder 6">
            <a:extLst>
              <a:ext uri="{FF2B5EF4-FFF2-40B4-BE49-F238E27FC236}">
                <a16:creationId xmlns:a16="http://schemas.microsoft.com/office/drawing/2014/main" id="{CF8B4547-375F-C577-93B3-0211DFAC337B}"/>
              </a:ext>
            </a:extLst>
          </p:cNvPr>
          <p:cNvSpPr>
            <a:spLocks noGrp="1"/>
          </p:cNvSpPr>
          <p:nvPr>
            <p:ph type="body" sz="quarter" idx="13"/>
          </p:nvPr>
        </p:nvSpPr>
        <p:spPr/>
        <p:txBody>
          <a:bodyPr/>
          <a:lstStyle/>
          <a:p>
            <a:r>
              <a:rPr lang="en-US" dirty="0"/>
              <a:t>Employed as Managing Director, </a:t>
            </a:r>
            <a:br>
              <a:rPr lang="en-US" dirty="0"/>
            </a:br>
            <a:r>
              <a:rPr lang="en-US" dirty="0"/>
              <a:t>STEMSOFT Software</a:t>
            </a:r>
          </a:p>
        </p:txBody>
      </p:sp>
      <p:sp>
        <p:nvSpPr>
          <p:cNvPr id="8" name="Text Placeholder 7">
            <a:extLst>
              <a:ext uri="{FF2B5EF4-FFF2-40B4-BE49-F238E27FC236}">
                <a16:creationId xmlns:a16="http://schemas.microsoft.com/office/drawing/2014/main" id="{9F1FBF30-E9A1-BE4C-85E8-6BAC9436D963}"/>
              </a:ext>
            </a:extLst>
          </p:cNvPr>
          <p:cNvSpPr>
            <a:spLocks noGrp="1"/>
          </p:cNvSpPr>
          <p:nvPr>
            <p:ph type="body" sz="quarter" idx="14"/>
          </p:nvPr>
        </p:nvSpPr>
        <p:spPr/>
        <p:txBody>
          <a:bodyPr/>
          <a:lstStyle/>
          <a:p>
            <a:r>
              <a:rPr lang="en-US" dirty="0"/>
              <a:t>…&amp; Biases</a:t>
            </a:r>
          </a:p>
        </p:txBody>
      </p:sp>
      <p:sp>
        <p:nvSpPr>
          <p:cNvPr id="9" name="Text Placeholder 8">
            <a:extLst>
              <a:ext uri="{FF2B5EF4-FFF2-40B4-BE49-F238E27FC236}">
                <a16:creationId xmlns:a16="http://schemas.microsoft.com/office/drawing/2014/main" id="{221C96FA-AFC5-742B-D3ED-30BF64ABC765}"/>
              </a:ext>
            </a:extLst>
          </p:cNvPr>
          <p:cNvSpPr>
            <a:spLocks noGrp="1"/>
          </p:cNvSpPr>
          <p:nvPr>
            <p:ph type="body" sz="quarter" idx="15"/>
          </p:nvPr>
        </p:nvSpPr>
        <p:spPr/>
        <p:txBody>
          <a:bodyPr/>
          <a:lstStyle/>
          <a:p>
            <a:endParaRPr lang="en-US" dirty="0"/>
          </a:p>
        </p:txBody>
      </p:sp>
      <p:sp>
        <p:nvSpPr>
          <p:cNvPr id="10" name="Text Placeholder 9">
            <a:extLst>
              <a:ext uri="{FF2B5EF4-FFF2-40B4-BE49-F238E27FC236}">
                <a16:creationId xmlns:a16="http://schemas.microsoft.com/office/drawing/2014/main" id="{9665FABC-559B-1ACF-5C30-29DA21942FB9}"/>
              </a:ext>
            </a:extLst>
          </p:cNvPr>
          <p:cNvSpPr>
            <a:spLocks noGrp="1"/>
          </p:cNvSpPr>
          <p:nvPr>
            <p:ph type="body" sz="quarter" idx="16"/>
          </p:nvPr>
        </p:nvSpPr>
        <p:spPr/>
        <p:txBody>
          <a:bodyPr/>
          <a:lstStyle/>
          <a:p>
            <a:r>
              <a:rPr lang="en-US" dirty="0"/>
              <a:t>Subspecialty software vendor</a:t>
            </a:r>
          </a:p>
          <a:p>
            <a:r>
              <a:rPr lang="en-US" dirty="0"/>
              <a:t>28 years in cell therapy informatics</a:t>
            </a:r>
          </a:p>
          <a:p>
            <a:r>
              <a:rPr lang="en-US" dirty="0"/>
              <a:t>Worked with facilities on six continents</a:t>
            </a:r>
          </a:p>
          <a:p>
            <a:r>
              <a:rPr lang="en-US" dirty="0"/>
              <a:t>Developed first CIBMTR registry interface and first commercial Cell Therapy ISBT 128 Label</a:t>
            </a:r>
          </a:p>
          <a:p>
            <a:r>
              <a:rPr lang="en-US" dirty="0"/>
              <a:t>Product Manager for HL7v2 and FHIR</a:t>
            </a:r>
          </a:p>
          <a:p>
            <a:endParaRPr lang="en-US" dirty="0"/>
          </a:p>
        </p:txBody>
      </p:sp>
    </p:spTree>
    <p:extLst>
      <p:ext uri="{BB962C8B-B14F-4D97-AF65-F5344CB8AC3E}">
        <p14:creationId xmlns:p14="http://schemas.microsoft.com/office/powerpoint/2010/main" val="422421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5" name="Text Placeholder 14">
            <a:extLst>
              <a:ext uri="{FF2B5EF4-FFF2-40B4-BE49-F238E27FC236}">
                <a16:creationId xmlns:a16="http://schemas.microsoft.com/office/drawing/2014/main" id="{B81A5DC5-0A8B-A477-0EBF-BB9825B46558}"/>
              </a:ext>
            </a:extLst>
          </p:cNvPr>
          <p:cNvSpPr>
            <a:spLocks noGrp="1"/>
          </p:cNvSpPr>
          <p:nvPr>
            <p:ph type="body" sz="quarter" idx="16"/>
          </p:nvPr>
        </p:nvSpPr>
        <p:spPr>
          <a:xfrm>
            <a:off x="361199" y="1105513"/>
            <a:ext cx="5001273" cy="4878726"/>
          </a:xfrm>
        </p:spPr>
        <p:txBody>
          <a:bodyPr/>
          <a:lstStyle/>
          <a:p>
            <a:pPr marL="0" indent="0" algn="l">
              <a:buNone/>
            </a:pPr>
            <a:r>
              <a:rPr lang="en-US" dirty="0"/>
              <a:t>Ensure that bulk material is:</a:t>
            </a:r>
          </a:p>
          <a:p>
            <a:pPr algn="l">
              <a:buFont typeface="Wingdings" panose="05000000000000000000" pitchFamily="2" charset="2"/>
              <a:buChar char="ü"/>
            </a:pPr>
            <a:r>
              <a:rPr lang="en-US" dirty="0"/>
              <a:t>Consistent</a:t>
            </a:r>
          </a:p>
          <a:p>
            <a:pPr algn="l">
              <a:buFont typeface="Wingdings" panose="05000000000000000000" pitchFamily="2" charset="2"/>
              <a:buChar char="ü"/>
            </a:pPr>
            <a:r>
              <a:rPr lang="en-US" dirty="0"/>
              <a:t>Uncontaminated</a:t>
            </a:r>
          </a:p>
          <a:p>
            <a:pPr algn="l">
              <a:buFont typeface="Wingdings" panose="05000000000000000000" pitchFamily="2" charset="2"/>
              <a:buChar char="ü"/>
            </a:pPr>
            <a:r>
              <a:rPr lang="en-US" dirty="0"/>
              <a:t>Accessible</a:t>
            </a:r>
          </a:p>
        </p:txBody>
      </p:sp>
      <p:sp>
        <p:nvSpPr>
          <p:cNvPr id="12" name="Text Placeholder 11">
            <a:extLst>
              <a:ext uri="{FF2B5EF4-FFF2-40B4-BE49-F238E27FC236}">
                <a16:creationId xmlns:a16="http://schemas.microsoft.com/office/drawing/2014/main" id="{D8B4E28A-A632-63D6-7E46-310E5F6FD670}"/>
              </a:ext>
            </a:extLst>
          </p:cNvPr>
          <p:cNvSpPr>
            <a:spLocks noGrp="1"/>
          </p:cNvSpPr>
          <p:nvPr>
            <p:ph type="body" sz="quarter" idx="13"/>
          </p:nvPr>
        </p:nvSpPr>
        <p:spPr/>
        <p:txBody>
          <a:bodyPr/>
          <a:lstStyle/>
          <a:p>
            <a:r>
              <a:rPr lang="en-US" dirty="0"/>
              <a:t>Silos</a:t>
            </a:r>
          </a:p>
        </p:txBody>
      </p:sp>
      <p:pic>
        <p:nvPicPr>
          <p:cNvPr id="175" name="Google Shape;175;p3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723671" y="-23752"/>
            <a:ext cx="6468329" cy="6941429"/>
          </a:xfrm>
          <a:prstGeom prst="rect">
            <a:avLst/>
          </a:prstGeom>
          <a:noFill/>
          <a:ln w="25400">
            <a:solidFill>
              <a:schemeClr val="bg1"/>
            </a:solidFill>
          </a:ln>
        </p:spPr>
      </p:pic>
      <p:sp>
        <p:nvSpPr>
          <p:cNvPr id="3" name="TextBox 2">
            <a:extLst>
              <a:ext uri="{FF2B5EF4-FFF2-40B4-BE49-F238E27FC236}">
                <a16:creationId xmlns:a16="http://schemas.microsoft.com/office/drawing/2014/main" id="{3A54D361-2B26-56B4-9BAD-85AEFCFB69A1}"/>
              </a:ext>
            </a:extLst>
          </p:cNvPr>
          <p:cNvSpPr txBox="1"/>
          <p:nvPr/>
        </p:nvSpPr>
        <p:spPr>
          <a:xfrm>
            <a:off x="6260828" y="6607233"/>
            <a:ext cx="5847599" cy="215444"/>
          </a:xfrm>
          <a:prstGeom prst="rect">
            <a:avLst/>
          </a:prstGeom>
          <a:noFill/>
        </p:spPr>
        <p:txBody>
          <a:bodyPr wrap="square" rtlCol="0">
            <a:spAutoFit/>
          </a:bodyPr>
          <a:lstStyle/>
          <a:p>
            <a:pPr algn="r"/>
            <a:r>
              <a:rPr lang="en-US" sz="800" dirty="0">
                <a:latin typeface="Verdana" panose="020B0604030504040204" pitchFamily="34" charset="0"/>
                <a:ea typeface="Verdana" panose="020B0604030504040204" pitchFamily="34" charset="0"/>
              </a:rPr>
              <a:t>Photo by author, 2024</a:t>
            </a:r>
            <a:endParaRPr lang="en-US" dirty="0"/>
          </a:p>
        </p:txBody>
      </p:sp>
    </p:spTree>
    <p:extLst>
      <p:ext uri="{BB962C8B-B14F-4D97-AF65-F5344CB8AC3E}">
        <p14:creationId xmlns:p14="http://schemas.microsoft.com/office/powerpoint/2010/main" val="375840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1" name="Text Placeholder 10">
            <a:extLst>
              <a:ext uri="{FF2B5EF4-FFF2-40B4-BE49-F238E27FC236}">
                <a16:creationId xmlns:a16="http://schemas.microsoft.com/office/drawing/2014/main" id="{2B12CBF5-13FA-8681-5739-6F832466FCF0}"/>
              </a:ext>
            </a:extLst>
          </p:cNvPr>
          <p:cNvSpPr>
            <a:spLocks noGrp="1"/>
          </p:cNvSpPr>
          <p:nvPr>
            <p:ph type="body" sz="quarter" idx="13"/>
          </p:nvPr>
        </p:nvSpPr>
        <p:spPr/>
        <p:txBody>
          <a:bodyPr/>
          <a:lstStyle/>
          <a:p>
            <a:r>
              <a:rPr lang="en-US" dirty="0"/>
              <a:t>Consistent</a:t>
            </a:r>
          </a:p>
        </p:txBody>
      </p:sp>
      <p:sp>
        <p:nvSpPr>
          <p:cNvPr id="12" name="Text Placeholder 11">
            <a:extLst>
              <a:ext uri="{FF2B5EF4-FFF2-40B4-BE49-F238E27FC236}">
                <a16:creationId xmlns:a16="http://schemas.microsoft.com/office/drawing/2014/main" id="{0D0B05D7-6BF1-3A65-39D4-6ECEDDD9C58F}"/>
              </a:ext>
            </a:extLst>
          </p:cNvPr>
          <p:cNvSpPr>
            <a:spLocks noGrp="1"/>
          </p:cNvSpPr>
          <p:nvPr>
            <p:ph type="body" sz="quarter" idx="16"/>
          </p:nvPr>
        </p:nvSpPr>
        <p:spPr>
          <a:xfrm>
            <a:off x="307225" y="1542473"/>
            <a:ext cx="5606687" cy="4374230"/>
          </a:xfrm>
        </p:spPr>
        <p:txBody>
          <a:bodyPr/>
          <a:lstStyle/>
          <a:p>
            <a:r>
              <a:rPr lang="en-US" dirty="0"/>
              <a:t>Cell Processing Facility (CPF) Batch Process Records</a:t>
            </a:r>
          </a:p>
          <a:p>
            <a:r>
              <a:rPr lang="en-US" dirty="0"/>
              <a:t>Aphaeresis, Birth, and other Collection Records </a:t>
            </a:r>
          </a:p>
          <a:p>
            <a:pPr>
              <a:lnSpc>
                <a:spcPct val="100000"/>
              </a:lnSpc>
            </a:pPr>
            <a:r>
              <a:rPr lang="en-US" dirty="0"/>
              <a:t>Administration and Outcomes in </a:t>
            </a:r>
            <a:br>
              <a:rPr lang="en-US" dirty="0"/>
            </a:br>
            <a:r>
              <a:rPr lang="en-US" dirty="0"/>
              <a:t>Hospital Electronic Medical Records (EMR)</a:t>
            </a:r>
          </a:p>
          <a:p>
            <a:r>
              <a:rPr lang="en-US" dirty="0"/>
              <a:t>Outcome Registry Reporting</a:t>
            </a:r>
          </a:p>
        </p:txBody>
      </p:sp>
      <p:sp>
        <p:nvSpPr>
          <p:cNvPr id="13" name="Text Placeholder 12">
            <a:extLst>
              <a:ext uri="{FF2B5EF4-FFF2-40B4-BE49-F238E27FC236}">
                <a16:creationId xmlns:a16="http://schemas.microsoft.com/office/drawing/2014/main" id="{C776E4BF-8ADC-5A0D-BBF4-1E29ABD896F6}"/>
              </a:ext>
            </a:extLst>
          </p:cNvPr>
          <p:cNvSpPr>
            <a:spLocks noGrp="1"/>
          </p:cNvSpPr>
          <p:nvPr>
            <p:ph type="body" sz="quarter" idx="17"/>
          </p:nvPr>
        </p:nvSpPr>
        <p:spPr/>
        <p:txBody>
          <a:bodyPr/>
          <a:lstStyle/>
          <a:p>
            <a:r>
              <a:rPr lang="en-US" dirty="0"/>
              <a:t>Standardized terminology for the current context</a:t>
            </a:r>
          </a:p>
        </p:txBody>
      </p:sp>
      <p:pic>
        <p:nvPicPr>
          <p:cNvPr id="4" name="Google Shape;196;p35">
            <a:extLst>
              <a:ext uri="{FF2B5EF4-FFF2-40B4-BE49-F238E27FC236}">
                <a16:creationId xmlns:a16="http://schemas.microsoft.com/office/drawing/2014/main" id="{8CC0C833-FCA4-421A-F4CF-21B08162BC2F}"/>
              </a:ext>
            </a:extLst>
          </p:cNvPr>
          <p:cNvPicPr preferRelativeResize="0">
            <a:picLocks noChangeAspect="1"/>
          </p:cNvPicPr>
          <p:nvPr/>
        </p:nvPicPr>
        <p:blipFill rotWithShape="1">
          <a:blip r:embed="rId3">
            <a:alphaModFix/>
          </a:blip>
          <a:srcRect/>
          <a:stretch/>
        </p:blipFill>
        <p:spPr>
          <a:xfrm>
            <a:off x="6096000" y="1520602"/>
            <a:ext cx="5889876" cy="3333614"/>
          </a:xfrm>
          <a:prstGeom prst="rect">
            <a:avLst/>
          </a:prstGeom>
          <a:noFill/>
          <a:ln>
            <a:noFill/>
          </a:ln>
        </p:spPr>
      </p:pic>
      <p:sp>
        <p:nvSpPr>
          <p:cNvPr id="5" name="TextBox 4">
            <a:extLst>
              <a:ext uri="{FF2B5EF4-FFF2-40B4-BE49-F238E27FC236}">
                <a16:creationId xmlns:a16="http://schemas.microsoft.com/office/drawing/2014/main" id="{7B3CFD8A-9A5C-E2DA-6C81-CC9E852A74FF}"/>
              </a:ext>
            </a:extLst>
          </p:cNvPr>
          <p:cNvSpPr txBox="1"/>
          <p:nvPr/>
        </p:nvSpPr>
        <p:spPr>
          <a:xfrm>
            <a:off x="6037176" y="4872405"/>
            <a:ext cx="5847599" cy="215444"/>
          </a:xfrm>
          <a:prstGeom prst="rect">
            <a:avLst/>
          </a:prstGeom>
          <a:noFill/>
        </p:spPr>
        <p:txBody>
          <a:bodyPr wrap="square" rtlCol="0">
            <a:spAutoFit/>
          </a:bodyPr>
          <a:lstStyle/>
          <a:p>
            <a:r>
              <a:rPr lang="en-US" sz="800" dirty="0">
                <a:latin typeface="Verdana" panose="020B0604030504040204" pitchFamily="34" charset="0"/>
                <a:ea typeface="Verdana" panose="020B0604030504040204" pitchFamily="34" charset="0"/>
              </a:rPr>
              <a:t>https://xkcd.com/927/</a:t>
            </a:r>
            <a:endParaRPr lang="en-US" dirty="0"/>
          </a:p>
        </p:txBody>
      </p:sp>
    </p:spTree>
    <p:extLst>
      <p:ext uri="{BB962C8B-B14F-4D97-AF65-F5344CB8AC3E}">
        <p14:creationId xmlns:p14="http://schemas.microsoft.com/office/powerpoint/2010/main" val="148732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1" name="Text Placeholder 10">
            <a:extLst>
              <a:ext uri="{FF2B5EF4-FFF2-40B4-BE49-F238E27FC236}">
                <a16:creationId xmlns:a16="http://schemas.microsoft.com/office/drawing/2014/main" id="{2B12CBF5-13FA-8681-5739-6F832466FCF0}"/>
              </a:ext>
            </a:extLst>
          </p:cNvPr>
          <p:cNvSpPr>
            <a:spLocks noGrp="1"/>
          </p:cNvSpPr>
          <p:nvPr>
            <p:ph type="body" sz="quarter" idx="13"/>
          </p:nvPr>
        </p:nvSpPr>
        <p:spPr/>
        <p:txBody>
          <a:bodyPr/>
          <a:lstStyle/>
          <a:p>
            <a:r>
              <a:rPr lang="en-US" dirty="0"/>
              <a:t>Uncontaminated</a:t>
            </a:r>
          </a:p>
        </p:txBody>
      </p:sp>
      <p:sp>
        <p:nvSpPr>
          <p:cNvPr id="12" name="Text Placeholder 11">
            <a:extLst>
              <a:ext uri="{FF2B5EF4-FFF2-40B4-BE49-F238E27FC236}">
                <a16:creationId xmlns:a16="http://schemas.microsoft.com/office/drawing/2014/main" id="{0D0B05D7-6BF1-3A65-39D4-6ECEDDD9C58F}"/>
              </a:ext>
            </a:extLst>
          </p:cNvPr>
          <p:cNvSpPr>
            <a:spLocks noGrp="1"/>
          </p:cNvSpPr>
          <p:nvPr>
            <p:ph type="body" sz="quarter" idx="16"/>
          </p:nvPr>
        </p:nvSpPr>
        <p:spPr/>
        <p:txBody>
          <a:bodyPr/>
          <a:lstStyle/>
          <a:p>
            <a:endParaRPr lang="en-US" dirty="0"/>
          </a:p>
        </p:txBody>
      </p:sp>
      <p:sp>
        <p:nvSpPr>
          <p:cNvPr id="13" name="Text Placeholder 12">
            <a:extLst>
              <a:ext uri="{FF2B5EF4-FFF2-40B4-BE49-F238E27FC236}">
                <a16:creationId xmlns:a16="http://schemas.microsoft.com/office/drawing/2014/main" id="{C776E4BF-8ADC-5A0D-BBF4-1E29ABD896F6}"/>
              </a:ext>
            </a:extLst>
          </p:cNvPr>
          <p:cNvSpPr>
            <a:spLocks noGrp="1"/>
          </p:cNvSpPr>
          <p:nvPr>
            <p:ph type="body" sz="quarter" idx="17"/>
          </p:nvPr>
        </p:nvSpPr>
        <p:spPr/>
        <p:txBody>
          <a:bodyPr/>
          <a:lstStyle/>
          <a:p>
            <a:r>
              <a:rPr lang="en-US" dirty="0"/>
              <a:t>Opening our silos to the world carries real risk</a:t>
            </a:r>
          </a:p>
        </p:txBody>
      </p:sp>
      <p:pic>
        <p:nvPicPr>
          <p:cNvPr id="149" name="Google Shape;149;p30"/>
          <p:cNvPicPr preferRelativeResize="0">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104206" y="1871550"/>
            <a:ext cx="4417621" cy="3505130"/>
          </a:xfrm>
          <a:prstGeom prst="rect">
            <a:avLst/>
          </a:prstGeom>
          <a:noFill/>
          <a:ln>
            <a:noFill/>
          </a:ln>
          <a:effectLst/>
        </p:spPr>
      </p:pic>
      <p:pic>
        <p:nvPicPr>
          <p:cNvPr id="3" name="Picture 2" descr="A screenshot of a building&#10;&#10;Description automatically generated">
            <a:extLst>
              <a:ext uri="{FF2B5EF4-FFF2-40B4-BE49-F238E27FC236}">
                <a16:creationId xmlns:a16="http://schemas.microsoft.com/office/drawing/2014/main" id="{A7043C98-99EA-06FF-8220-3EEAE822E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21827" y="1617185"/>
            <a:ext cx="3164099" cy="4013860"/>
          </a:xfrm>
          <a:prstGeom prst="rect">
            <a:avLst/>
          </a:prstGeom>
        </p:spPr>
      </p:pic>
      <p:pic>
        <p:nvPicPr>
          <p:cNvPr id="15" name="Picture 14">
            <a:extLst>
              <a:ext uri="{FF2B5EF4-FFF2-40B4-BE49-F238E27FC236}">
                <a16:creationId xmlns:a16="http://schemas.microsoft.com/office/drawing/2014/main" id="{0941AD1C-0263-6208-6411-69E4A0FC6B8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4253" t="11899" r="24513"/>
          <a:stretch/>
        </p:blipFill>
        <p:spPr>
          <a:xfrm>
            <a:off x="7753301" y="1605435"/>
            <a:ext cx="4334493" cy="40373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2" name="Picture 1" descr="A screenshot of a newspaper&#10;&#10;Description automatically generated">
            <a:extLst>
              <a:ext uri="{FF2B5EF4-FFF2-40B4-BE49-F238E27FC236}">
                <a16:creationId xmlns:a16="http://schemas.microsoft.com/office/drawing/2014/main" id="{21CCD13C-706C-3EE5-0FF1-228981C213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47227" y="1492497"/>
            <a:ext cx="5955687" cy="2233382"/>
          </a:xfrm>
          <a:prstGeom prst="rect">
            <a:avLst/>
          </a:prstGeom>
        </p:spPr>
      </p:pic>
      <p:sp>
        <p:nvSpPr>
          <p:cNvPr id="3" name="Parallelogram 2">
            <a:extLst>
              <a:ext uri="{FF2B5EF4-FFF2-40B4-BE49-F238E27FC236}">
                <a16:creationId xmlns:a16="http://schemas.microsoft.com/office/drawing/2014/main" id="{84D61AC2-7F40-7DC0-4BC9-6AAEAEC07AE7}"/>
              </a:ext>
            </a:extLst>
          </p:cNvPr>
          <p:cNvSpPr/>
          <p:nvPr/>
        </p:nvSpPr>
        <p:spPr>
          <a:xfrm>
            <a:off x="1959429" y="1008003"/>
            <a:ext cx="1216152" cy="914400"/>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sign&#10;&#10;Description automatically generated">
            <a:extLst>
              <a:ext uri="{FF2B5EF4-FFF2-40B4-BE49-F238E27FC236}">
                <a16:creationId xmlns:a16="http://schemas.microsoft.com/office/drawing/2014/main" id="{CD5C7A49-B92D-9C72-EC7E-1DC4FFAC8D4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47227" y="4064675"/>
            <a:ext cx="7006443" cy="1409327"/>
          </a:xfrm>
          <a:prstGeom prst="rect">
            <a:avLst/>
          </a:prstGeom>
        </p:spPr>
      </p:pic>
      <p:sp>
        <p:nvSpPr>
          <p:cNvPr id="11" name="Text Placeholder 10">
            <a:extLst>
              <a:ext uri="{FF2B5EF4-FFF2-40B4-BE49-F238E27FC236}">
                <a16:creationId xmlns:a16="http://schemas.microsoft.com/office/drawing/2014/main" id="{2B12CBF5-13FA-8681-5739-6F832466FCF0}"/>
              </a:ext>
            </a:extLst>
          </p:cNvPr>
          <p:cNvSpPr>
            <a:spLocks noGrp="1"/>
          </p:cNvSpPr>
          <p:nvPr>
            <p:ph type="body" sz="quarter" idx="13"/>
          </p:nvPr>
        </p:nvSpPr>
        <p:spPr/>
        <p:txBody>
          <a:bodyPr/>
          <a:lstStyle/>
          <a:p>
            <a:r>
              <a:rPr lang="en-US" dirty="0"/>
              <a:t>Accessible</a:t>
            </a:r>
          </a:p>
        </p:txBody>
      </p:sp>
      <p:sp>
        <p:nvSpPr>
          <p:cNvPr id="13" name="Text Placeholder 12">
            <a:extLst>
              <a:ext uri="{FF2B5EF4-FFF2-40B4-BE49-F238E27FC236}">
                <a16:creationId xmlns:a16="http://schemas.microsoft.com/office/drawing/2014/main" id="{C776E4BF-8ADC-5A0D-BBF4-1E29ABD896F6}"/>
              </a:ext>
            </a:extLst>
          </p:cNvPr>
          <p:cNvSpPr>
            <a:spLocks noGrp="1"/>
          </p:cNvSpPr>
          <p:nvPr>
            <p:ph type="body" sz="quarter" idx="17"/>
          </p:nvPr>
        </p:nvSpPr>
        <p:spPr/>
        <p:txBody>
          <a:bodyPr/>
          <a:lstStyle/>
          <a:p>
            <a:r>
              <a:rPr lang="en-US" dirty="0"/>
              <a:t>Biovigilance ∴ Traceable MPHO ∴ Accessible Data</a:t>
            </a:r>
          </a:p>
        </p:txBody>
      </p:sp>
    </p:spTree>
    <p:extLst>
      <p:ext uri="{BB962C8B-B14F-4D97-AF65-F5344CB8AC3E}">
        <p14:creationId xmlns:p14="http://schemas.microsoft.com/office/powerpoint/2010/main" val="126974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6988A3-2582-ECC8-4E83-813E807EC00C}"/>
              </a:ext>
            </a:extLst>
          </p:cNvPr>
          <p:cNvSpPr>
            <a:spLocks noGrp="1"/>
          </p:cNvSpPr>
          <p:nvPr>
            <p:ph type="body" sz="quarter" idx="13"/>
          </p:nvPr>
        </p:nvSpPr>
        <p:spPr/>
        <p:txBody>
          <a:bodyPr/>
          <a:lstStyle/>
          <a:p>
            <a:r>
              <a:rPr lang="en-US" dirty="0"/>
              <a:t>Accessible Data</a:t>
            </a:r>
            <a:endParaRPr lang="en-CA" dirty="0"/>
          </a:p>
        </p:txBody>
      </p:sp>
      <p:sp>
        <p:nvSpPr>
          <p:cNvPr id="4" name="Text Placeholder 3">
            <a:extLst>
              <a:ext uri="{FF2B5EF4-FFF2-40B4-BE49-F238E27FC236}">
                <a16:creationId xmlns:a16="http://schemas.microsoft.com/office/drawing/2014/main" id="{DE6FDE74-39E2-F16E-4E70-7D50C4711536}"/>
              </a:ext>
            </a:extLst>
          </p:cNvPr>
          <p:cNvSpPr>
            <a:spLocks noGrp="1"/>
          </p:cNvSpPr>
          <p:nvPr>
            <p:ph type="body" sz="quarter" idx="17"/>
          </p:nvPr>
        </p:nvSpPr>
        <p:spPr/>
        <p:txBody>
          <a:bodyPr/>
          <a:lstStyle/>
          <a:p>
            <a:r>
              <a:rPr lang="en-US" dirty="0"/>
              <a:t>Hospitals can be fragmented</a:t>
            </a:r>
            <a:endParaRPr lang="en-CA" dirty="0"/>
          </a:p>
        </p:txBody>
      </p:sp>
      <p:graphicFrame>
        <p:nvGraphicFramePr>
          <p:cNvPr id="3" name="Diagram 2">
            <a:extLst>
              <a:ext uri="{FF2B5EF4-FFF2-40B4-BE49-F238E27FC236}">
                <a16:creationId xmlns:a16="http://schemas.microsoft.com/office/drawing/2014/main" id="{7BAC9E26-DD3E-E29F-6732-EEC78CF32195}"/>
              </a:ext>
            </a:extLst>
          </p:cNvPr>
          <p:cNvGraphicFramePr/>
          <p:nvPr>
            <p:extLst>
              <p:ext uri="{D42A27DB-BD31-4B8C-83A1-F6EECF244321}">
                <p14:modId xmlns:p14="http://schemas.microsoft.com/office/powerpoint/2010/main" val="253680189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122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507717-9BC7-FE80-A2F0-FB3C4D232356}"/>
              </a:ext>
            </a:extLst>
          </p:cNvPr>
          <p:cNvSpPr>
            <a:spLocks noGrp="1"/>
          </p:cNvSpPr>
          <p:nvPr>
            <p:ph type="body" sz="quarter" idx="13"/>
          </p:nvPr>
        </p:nvSpPr>
        <p:spPr/>
        <p:txBody>
          <a:bodyPr/>
          <a:lstStyle/>
          <a:p>
            <a:r>
              <a:rPr lang="en-US" dirty="0"/>
              <a:t>Accessible Data</a:t>
            </a:r>
            <a:endParaRPr lang="en-CA" dirty="0"/>
          </a:p>
        </p:txBody>
      </p:sp>
      <p:sp>
        <p:nvSpPr>
          <p:cNvPr id="4" name="Text Placeholder 3">
            <a:extLst>
              <a:ext uri="{FF2B5EF4-FFF2-40B4-BE49-F238E27FC236}">
                <a16:creationId xmlns:a16="http://schemas.microsoft.com/office/drawing/2014/main" id="{6474EDEA-2C9B-9FCE-580E-6440C517D9CD}"/>
              </a:ext>
            </a:extLst>
          </p:cNvPr>
          <p:cNvSpPr>
            <a:spLocks noGrp="1"/>
          </p:cNvSpPr>
          <p:nvPr>
            <p:ph type="body" sz="quarter" idx="17"/>
          </p:nvPr>
        </p:nvSpPr>
        <p:spPr/>
        <p:txBody>
          <a:bodyPr/>
          <a:lstStyle/>
          <a:p>
            <a:r>
              <a:rPr lang="en-US" dirty="0"/>
              <a:t>MPHO are highly distributed</a:t>
            </a:r>
            <a:endParaRPr lang="en-CA" dirty="0"/>
          </a:p>
        </p:txBody>
      </p:sp>
      <p:pic>
        <p:nvPicPr>
          <p:cNvPr id="11" name="Picture 10" descr="A map of the world&#10;&#10;Description automatically generated">
            <a:extLst>
              <a:ext uri="{FF2B5EF4-FFF2-40B4-BE49-F238E27FC236}">
                <a16:creationId xmlns:a16="http://schemas.microsoft.com/office/drawing/2014/main" id="{E430B2BB-A2A2-3155-FC37-10BC6DEAC36B}"/>
              </a:ext>
            </a:extLst>
          </p:cNvPr>
          <p:cNvPicPr>
            <a:picLocks noChangeAspect="1"/>
          </p:cNvPicPr>
          <p:nvPr/>
        </p:nvPicPr>
        <p:blipFill>
          <a:blip r:embed="rId3"/>
          <a:stretch>
            <a:fillRect/>
          </a:stretch>
        </p:blipFill>
        <p:spPr>
          <a:xfrm>
            <a:off x="0" y="-119063"/>
            <a:ext cx="12192000" cy="6977063"/>
          </a:xfrm>
          <a:prstGeom prst="rect">
            <a:avLst/>
          </a:prstGeom>
        </p:spPr>
      </p:pic>
      <p:pic>
        <p:nvPicPr>
          <p:cNvPr id="13" name="Picture 12" descr="A red circle with white lines and a person with a connection&#10;&#10;Description automatically generated">
            <a:extLst>
              <a:ext uri="{FF2B5EF4-FFF2-40B4-BE49-F238E27FC236}">
                <a16:creationId xmlns:a16="http://schemas.microsoft.com/office/drawing/2014/main" id="{9455455C-B19D-272C-57AE-023EF24398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42383" y="1034691"/>
            <a:ext cx="720000" cy="720000"/>
          </a:xfrm>
          <a:prstGeom prst="rect">
            <a:avLst/>
          </a:prstGeom>
        </p:spPr>
      </p:pic>
      <p:pic>
        <p:nvPicPr>
          <p:cNvPr id="15" name="Picture 14" descr="A purple circle with white outline on it&#10;&#10;Description automatically generated">
            <a:extLst>
              <a:ext uri="{FF2B5EF4-FFF2-40B4-BE49-F238E27FC236}">
                <a16:creationId xmlns:a16="http://schemas.microsoft.com/office/drawing/2014/main" id="{414974FE-12FA-D13E-583E-32C6D10E1EA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37605" y="1668820"/>
            <a:ext cx="720000" cy="720000"/>
          </a:xfrm>
          <a:prstGeom prst="rect">
            <a:avLst/>
          </a:prstGeom>
        </p:spPr>
      </p:pic>
      <p:pic>
        <p:nvPicPr>
          <p:cNvPr id="17" name="Picture 16" descr="A heart with a pulse line&#10;&#10;Description automatically generated">
            <a:extLst>
              <a:ext uri="{FF2B5EF4-FFF2-40B4-BE49-F238E27FC236}">
                <a16:creationId xmlns:a16="http://schemas.microsoft.com/office/drawing/2014/main" id="{B3E0A050-1D21-6A51-53CE-20E389E4555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53336" y="3069000"/>
            <a:ext cx="720000" cy="720000"/>
          </a:xfrm>
          <a:prstGeom prst="rect">
            <a:avLst/>
          </a:prstGeom>
        </p:spPr>
      </p:pic>
      <p:pic>
        <p:nvPicPr>
          <p:cNvPr id="3" name="Picture 2" descr="A heart with a pulse line&#10;&#10;Description automatically generated">
            <a:extLst>
              <a:ext uri="{FF2B5EF4-FFF2-40B4-BE49-F238E27FC236}">
                <a16:creationId xmlns:a16="http://schemas.microsoft.com/office/drawing/2014/main" id="{00EB0B82-B436-4BBB-52AC-190B621EDCB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21797" y="3069000"/>
            <a:ext cx="720000" cy="720000"/>
          </a:xfrm>
          <a:prstGeom prst="rect">
            <a:avLst/>
          </a:prstGeom>
        </p:spPr>
      </p:pic>
      <p:pic>
        <p:nvPicPr>
          <p:cNvPr id="5" name="Picture 4" descr="A heart with a pulse line&#10;&#10;Description automatically generated">
            <a:extLst>
              <a:ext uri="{FF2B5EF4-FFF2-40B4-BE49-F238E27FC236}">
                <a16:creationId xmlns:a16="http://schemas.microsoft.com/office/drawing/2014/main" id="{53745CAB-1833-199C-BFD5-335B714D5F7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77605" y="4614265"/>
            <a:ext cx="720000" cy="720000"/>
          </a:xfrm>
          <a:prstGeom prst="rect">
            <a:avLst/>
          </a:prstGeom>
        </p:spPr>
      </p:pic>
      <p:pic>
        <p:nvPicPr>
          <p:cNvPr id="6" name="Picture 5" descr="A purple circle with white outline on it&#10;&#10;Description automatically generated">
            <a:extLst>
              <a:ext uri="{FF2B5EF4-FFF2-40B4-BE49-F238E27FC236}">
                <a16:creationId xmlns:a16="http://schemas.microsoft.com/office/drawing/2014/main" id="{676A16EA-1295-CF8C-3DE3-26FD0CA1F33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55280" y="3079269"/>
            <a:ext cx="720000" cy="720000"/>
          </a:xfrm>
          <a:prstGeom prst="rect">
            <a:avLst/>
          </a:prstGeom>
        </p:spPr>
      </p:pic>
      <p:pic>
        <p:nvPicPr>
          <p:cNvPr id="7" name="Picture 6" descr="A purple circle with white outline on it&#10;&#10;Description automatically generated">
            <a:extLst>
              <a:ext uri="{FF2B5EF4-FFF2-40B4-BE49-F238E27FC236}">
                <a16:creationId xmlns:a16="http://schemas.microsoft.com/office/drawing/2014/main" id="{C1A26186-B894-07B2-CE12-48AE020B364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55280" y="5123847"/>
            <a:ext cx="720000" cy="720000"/>
          </a:xfrm>
          <a:prstGeom prst="rect">
            <a:avLst/>
          </a:prstGeom>
        </p:spPr>
      </p:pic>
      <p:pic>
        <p:nvPicPr>
          <p:cNvPr id="8" name="Picture 7" descr="A red circle with white lines and a person with a connection&#10;&#10;Description automatically generated">
            <a:extLst>
              <a:ext uri="{FF2B5EF4-FFF2-40B4-BE49-F238E27FC236}">
                <a16:creationId xmlns:a16="http://schemas.microsoft.com/office/drawing/2014/main" id="{3F593586-4DF1-98DF-B631-BD0D139BE6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23273" y="5123847"/>
            <a:ext cx="720000" cy="720000"/>
          </a:xfrm>
          <a:prstGeom prst="rect">
            <a:avLst/>
          </a:prstGeom>
        </p:spPr>
      </p:pic>
      <p:pic>
        <p:nvPicPr>
          <p:cNvPr id="9" name="Picture 8" descr="A heart with a pulse line&#10;&#10;Description automatically generated">
            <a:extLst>
              <a:ext uri="{FF2B5EF4-FFF2-40B4-BE49-F238E27FC236}">
                <a16:creationId xmlns:a16="http://schemas.microsoft.com/office/drawing/2014/main" id="{162F7108-4F16-0E44-43DF-3FB2F0E3154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279260" y="2865599"/>
            <a:ext cx="720000" cy="720000"/>
          </a:xfrm>
          <a:prstGeom prst="rect">
            <a:avLst/>
          </a:prstGeom>
        </p:spPr>
      </p:pic>
      <p:pic>
        <p:nvPicPr>
          <p:cNvPr id="14" name="Picture 13" descr="A red circle with white lines and a person with a connection&#10;&#10;Description automatically generated">
            <a:extLst>
              <a:ext uri="{FF2B5EF4-FFF2-40B4-BE49-F238E27FC236}">
                <a16:creationId xmlns:a16="http://schemas.microsoft.com/office/drawing/2014/main" id="{AE150626-E032-8DA8-CB33-BE838067CB1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94804" y="1394691"/>
            <a:ext cx="720000" cy="720000"/>
          </a:xfrm>
          <a:prstGeom prst="rect">
            <a:avLst/>
          </a:prstGeom>
        </p:spPr>
      </p:pic>
      <p:sp>
        <p:nvSpPr>
          <p:cNvPr id="10" name="TextBox 9">
            <a:extLst>
              <a:ext uri="{FF2B5EF4-FFF2-40B4-BE49-F238E27FC236}">
                <a16:creationId xmlns:a16="http://schemas.microsoft.com/office/drawing/2014/main" id="{50336BED-AEDF-7565-C6C2-0F635E912599}"/>
              </a:ext>
            </a:extLst>
          </p:cNvPr>
          <p:cNvSpPr txBox="1"/>
          <p:nvPr/>
        </p:nvSpPr>
        <p:spPr>
          <a:xfrm>
            <a:off x="503856" y="6369450"/>
            <a:ext cx="5847599" cy="215444"/>
          </a:xfrm>
          <a:prstGeom prst="rect">
            <a:avLst/>
          </a:prstGeom>
          <a:noFill/>
        </p:spPr>
        <p:txBody>
          <a:bodyPr wrap="square" rtlCol="0">
            <a:spAutoFit/>
          </a:bodyPr>
          <a:lstStyle/>
          <a:p>
            <a:r>
              <a:rPr lang="en-US" sz="800" dirty="0">
                <a:latin typeface="Verdana" panose="020B0604030504040204" pitchFamily="34" charset="0"/>
                <a:ea typeface="Verdana" panose="020B0604030504040204" pitchFamily="34" charset="0"/>
              </a:rPr>
              <a:t>© 9Voltaire / </a:t>
            </a:r>
            <a:r>
              <a:rPr lang="en-US" sz="800" dirty="0" err="1">
                <a:latin typeface="Verdana" panose="020B0604030504040204" pitchFamily="34" charset="0"/>
                <a:ea typeface="Verdana" panose="020B0604030504040204" pitchFamily="34" charset="0"/>
              </a:rPr>
              <a:t>Thingverse</a:t>
            </a:r>
            <a:r>
              <a:rPr lang="en-US" sz="800" dirty="0">
                <a:latin typeface="Verdana" panose="020B0604030504040204" pitchFamily="34" charset="0"/>
                <a:ea typeface="Verdana" panose="020B0604030504040204" pitchFamily="34" charset="0"/>
              </a:rPr>
              <a:t> / CC-BY-4.0</a:t>
            </a:r>
            <a:endParaRPr lang="en-US" dirty="0"/>
          </a:p>
        </p:txBody>
      </p:sp>
    </p:spTree>
    <p:extLst>
      <p:ext uri="{BB962C8B-B14F-4D97-AF65-F5344CB8AC3E}">
        <p14:creationId xmlns:p14="http://schemas.microsoft.com/office/powerpoint/2010/main" val="216400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6420F-4FB2-D7C3-6C8E-1F4F3812762C}"/>
              </a:ext>
            </a:extLst>
          </p:cNvPr>
          <p:cNvSpPr>
            <a:spLocks noGrp="1"/>
          </p:cNvSpPr>
          <p:nvPr>
            <p:ph type="body" sz="quarter" idx="13"/>
          </p:nvPr>
        </p:nvSpPr>
        <p:spPr/>
        <p:txBody>
          <a:bodyPr/>
          <a:lstStyle/>
          <a:p>
            <a:r>
              <a:rPr lang="en-US" dirty="0"/>
              <a:t>Interoperability</a:t>
            </a:r>
            <a:endParaRPr lang="en-CA" dirty="0"/>
          </a:p>
        </p:txBody>
      </p:sp>
      <p:sp>
        <p:nvSpPr>
          <p:cNvPr id="11" name="Text Placeholder 10">
            <a:extLst>
              <a:ext uri="{FF2B5EF4-FFF2-40B4-BE49-F238E27FC236}">
                <a16:creationId xmlns:a16="http://schemas.microsoft.com/office/drawing/2014/main" id="{EFAE6011-FFAC-54A0-F4C7-0507FB2E162E}"/>
              </a:ext>
            </a:extLst>
          </p:cNvPr>
          <p:cNvSpPr>
            <a:spLocks noGrp="1"/>
          </p:cNvSpPr>
          <p:nvPr>
            <p:ph type="body" sz="quarter" idx="16"/>
          </p:nvPr>
        </p:nvSpPr>
        <p:spPr/>
        <p:txBody>
          <a:bodyPr/>
          <a:lstStyle/>
          <a:p>
            <a:endParaRPr lang="en-CA"/>
          </a:p>
        </p:txBody>
      </p:sp>
      <p:sp>
        <p:nvSpPr>
          <p:cNvPr id="12" name="Text Placeholder 11">
            <a:extLst>
              <a:ext uri="{FF2B5EF4-FFF2-40B4-BE49-F238E27FC236}">
                <a16:creationId xmlns:a16="http://schemas.microsoft.com/office/drawing/2014/main" id="{44E41CDB-0196-53F4-CB07-DD561BCA47F2}"/>
              </a:ext>
            </a:extLst>
          </p:cNvPr>
          <p:cNvSpPr>
            <a:spLocks noGrp="1"/>
          </p:cNvSpPr>
          <p:nvPr>
            <p:ph type="body" sz="quarter" idx="17"/>
          </p:nvPr>
        </p:nvSpPr>
        <p:spPr/>
        <p:txBody>
          <a:bodyPr/>
          <a:lstStyle/>
          <a:p>
            <a:r>
              <a:rPr lang="en-US" dirty="0"/>
              <a:t>Safe, Viable, and Affordable?</a:t>
            </a:r>
            <a:endParaRPr lang="en-CA" dirty="0"/>
          </a:p>
        </p:txBody>
      </p:sp>
      <p:pic>
        <p:nvPicPr>
          <p:cNvPr id="9" name="Picture 8" descr="A graph of a red line&#10;&#10;Description automatically generated">
            <a:extLst>
              <a:ext uri="{FF2B5EF4-FFF2-40B4-BE49-F238E27FC236}">
                <a16:creationId xmlns:a16="http://schemas.microsoft.com/office/drawing/2014/main" id="{A9D02823-6C6C-B709-6827-1C1E452E208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5138" y="1430084"/>
            <a:ext cx="7064076" cy="4599008"/>
          </a:xfrm>
          <a:prstGeom prst="rect">
            <a:avLst/>
          </a:prstGeom>
        </p:spPr>
      </p:pic>
      <p:sp>
        <p:nvSpPr>
          <p:cNvPr id="2" name="TextBox 1">
            <a:extLst>
              <a:ext uri="{FF2B5EF4-FFF2-40B4-BE49-F238E27FC236}">
                <a16:creationId xmlns:a16="http://schemas.microsoft.com/office/drawing/2014/main" id="{513BC524-A4D7-3E39-73E1-2B6CA7DB59AC}"/>
              </a:ext>
            </a:extLst>
          </p:cNvPr>
          <p:cNvSpPr txBox="1"/>
          <p:nvPr/>
        </p:nvSpPr>
        <p:spPr>
          <a:xfrm>
            <a:off x="2471449" y="5977565"/>
            <a:ext cx="5847599" cy="215444"/>
          </a:xfrm>
          <a:prstGeom prst="rect">
            <a:avLst/>
          </a:prstGeom>
          <a:noFill/>
        </p:spPr>
        <p:txBody>
          <a:bodyPr wrap="square" rtlCol="0">
            <a:spAutoFit/>
          </a:bodyPr>
          <a:lstStyle/>
          <a:p>
            <a:r>
              <a:rPr lang="en-US" sz="800" dirty="0">
                <a:latin typeface="Verdana" panose="020B0604030504040204" pitchFamily="34" charset="0"/>
                <a:ea typeface="Verdana" panose="020B0604030504040204" pitchFamily="34" charset="0"/>
              </a:rPr>
              <a:t>© Jeremy Kemp / Wikimedia Commons / CC-SA-3.0 Underlying concept conceived by Gartner, Inc.</a:t>
            </a:r>
            <a:endParaRPr lang="en-US" dirty="0"/>
          </a:p>
        </p:txBody>
      </p:sp>
    </p:spTree>
    <p:extLst>
      <p:ext uri="{BB962C8B-B14F-4D97-AF65-F5344CB8AC3E}">
        <p14:creationId xmlns:p14="http://schemas.microsoft.com/office/powerpoint/2010/main" val="875530708"/>
      </p:ext>
    </p:extLst>
  </p:cSld>
  <p:clrMapOvr>
    <a:masterClrMapping/>
  </p:clrMapOvr>
</p:sld>
</file>

<file path=ppt/theme/theme1.xml><?xml version="1.0" encoding="utf-8"?>
<a:theme xmlns:a="http://schemas.openxmlformats.org/drawingml/2006/main" name="Custom Design">
  <a:themeElements>
    <a:clrScheme name="Forum 30 Theme">
      <a:dk1>
        <a:srgbClr val="595959"/>
      </a:dk1>
      <a:lt1>
        <a:srgbClr val="FFFFFF"/>
      </a:lt1>
      <a:dk2>
        <a:srgbClr val="425B76"/>
      </a:dk2>
      <a:lt2>
        <a:srgbClr val="E8E8E8"/>
      </a:lt2>
      <a:accent1>
        <a:srgbClr val="425B76"/>
      </a:accent1>
      <a:accent2>
        <a:srgbClr val="FAA61A"/>
      </a:accent2>
      <a:accent3>
        <a:srgbClr val="D8D8D8"/>
      </a:accent3>
      <a:accent4>
        <a:srgbClr val="FFFFFF"/>
      </a:accent4>
      <a:accent5>
        <a:srgbClr val="FFFFFF"/>
      </a:accent5>
      <a:accent6>
        <a:srgbClr val="FFFFFF"/>
      </a:accent6>
      <a:hlink>
        <a:srgbClr val="FAA61A"/>
      </a:hlink>
      <a:folHlink>
        <a:srgbClr val="E5900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c76a06a-cd16-427e-91a1-cd5451a0a4bd">
      <UserInfo>
        <DisplayName>SharingLinks.70c60efe-c505-471c-83a3-d1e46d627821.OrganizationView.b73ecb0b-61fc-4278-aaaa-6f01623ae636</DisplayName>
        <AccountId>251</AccountId>
        <AccountType/>
      </UserInfo>
      <UserInfo>
        <DisplayName>Eoin McGrath</DisplayName>
        <AccountId>35</AccountId>
        <AccountType/>
      </UserInfo>
      <UserInfo>
        <DisplayName>Robert Eich</DisplayName>
        <AccountId>337</AccountId>
        <AccountType/>
      </UserInfo>
      <UserInfo>
        <DisplayName>Beatriz Perez</DisplayName>
        <AccountId>28</AccountId>
        <AccountType/>
      </UserInfo>
      <UserInfo>
        <DisplayName>Wendy Becerra</DisplayName>
        <AccountId>37</AccountId>
        <AccountType/>
      </UserInfo>
    </SharedWithUsers>
    <lcf76f155ced4ddcb4097134ff3c332f xmlns="08e3d5ac-ca22-4e28-9f1e-d2fd086a49d3">
      <Terms xmlns="http://schemas.microsoft.com/office/infopath/2007/PartnerControls"/>
    </lcf76f155ced4ddcb4097134ff3c332f>
    <TaxCatchAll xmlns="0c76a06a-cd16-427e-91a1-cd5451a0a4bd" xsi:nil="true"/>
    <MediaLengthInSeconds xmlns="08e3d5ac-ca22-4e28-9f1e-d2fd086a49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6AF7C6DDDA8A4FAC9C12D744BD9A49" ma:contentTypeVersion="15" ma:contentTypeDescription="Create a new document." ma:contentTypeScope="" ma:versionID="0c3b8b9268f3bbe46e7df436748fb7aa">
  <xsd:schema xmlns:xsd="http://www.w3.org/2001/XMLSchema" xmlns:xs="http://www.w3.org/2001/XMLSchema" xmlns:p="http://schemas.microsoft.com/office/2006/metadata/properties" xmlns:ns2="0c76a06a-cd16-427e-91a1-cd5451a0a4bd" xmlns:ns3="08e3d5ac-ca22-4e28-9f1e-d2fd086a49d3" targetNamespace="http://schemas.microsoft.com/office/2006/metadata/properties" ma:root="true" ma:fieldsID="e83fe8c07e5ccd3532482a5a894fe3e4" ns2:_="" ns3:_="">
    <xsd:import namespace="0c76a06a-cd16-427e-91a1-cd5451a0a4bd"/>
    <xsd:import namespace="08e3d5ac-ca22-4e28-9f1e-d2fd086a49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bjectDetectorVersions"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76a06a-cd16-427e-91a1-cd5451a0a4b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55b8631-821b-43fa-8e02-b25f38415ba2}" ma:internalName="TaxCatchAll" ma:showField="CatchAllData" ma:web="0c76a06a-cd16-427e-91a1-cd5451a0a4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8e3d5ac-ca22-4e28-9f1e-d2fd086a49d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3c0b10b-f899-45ff-8635-b8f7b60ab2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E3907B-B0AD-4A7D-9C9A-5E1F61EB995A}">
  <ds:schemaRefs>
    <ds:schemaRef ds:uri="http://purl.org/dc/elements/1.1/"/>
    <ds:schemaRef ds:uri="http://purl.org/dc/dcmitype/"/>
    <ds:schemaRef ds:uri="http://schemas.microsoft.com/office/infopath/2007/PartnerControls"/>
    <ds:schemaRef ds:uri="0c76a06a-cd16-427e-91a1-cd5451a0a4bd"/>
    <ds:schemaRef ds:uri="http://purl.org/dc/terms/"/>
    <ds:schemaRef ds:uri="http://schemas.microsoft.com/office/2006/documentManagement/types"/>
    <ds:schemaRef ds:uri="http://schemas.microsoft.com/office/2006/metadata/properties"/>
    <ds:schemaRef ds:uri="http://schemas.openxmlformats.org/package/2006/metadata/core-properties"/>
    <ds:schemaRef ds:uri="08e3d5ac-ca22-4e28-9f1e-d2fd086a49d3"/>
    <ds:schemaRef ds:uri="http://www.w3.org/XML/1998/namespace"/>
  </ds:schemaRefs>
</ds:datastoreItem>
</file>

<file path=customXml/itemProps2.xml><?xml version="1.0" encoding="utf-8"?>
<ds:datastoreItem xmlns:ds="http://schemas.openxmlformats.org/officeDocument/2006/customXml" ds:itemID="{36871B58-B11B-4962-9400-11C829502A7D}">
  <ds:schemaRefs>
    <ds:schemaRef ds:uri="http://schemas.microsoft.com/sharepoint/v3/contenttype/forms"/>
  </ds:schemaRefs>
</ds:datastoreItem>
</file>

<file path=customXml/itemProps3.xml><?xml version="1.0" encoding="utf-8"?>
<ds:datastoreItem xmlns:ds="http://schemas.openxmlformats.org/officeDocument/2006/customXml" ds:itemID="{8D6D922C-74E6-408C-8DC5-7E2C56C7CF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76a06a-cd16-427e-91a1-cd5451a0a4bd"/>
    <ds:schemaRef ds:uri="08e3d5ac-ca22-4e28-9f1e-d2fd086a49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5217</TotalTime>
  <Words>2887</Words>
  <Application>Microsoft Office PowerPoint</Application>
  <PresentationFormat>Widescreen</PresentationFormat>
  <Paragraphs>201</Paragraphs>
  <Slides>15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Bradley Hand ITC</vt:lpstr>
      <vt:lpstr>Calibri</vt:lpstr>
      <vt:lpstr>Guardian TextSans Web</vt:lpstr>
      <vt:lpstr>inherit</vt:lpstr>
      <vt:lpstr>Merriweather</vt:lpstr>
      <vt:lpstr>Open Sans</vt:lpstr>
      <vt:lpstr>Verdana</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Rabe</dc:creator>
  <cp:lastModifiedBy>Geoff Browne</cp:lastModifiedBy>
  <cp:revision>40</cp:revision>
  <dcterms:created xsi:type="dcterms:W3CDTF">2019-10-16T18:24:22Z</dcterms:created>
  <dcterms:modified xsi:type="dcterms:W3CDTF">2024-11-04T18:49:56Z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0x010100606AF7C6DDDA8A4FAC9C12D744BD9A49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